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1"/>
  </p:notesMasterIdLst>
  <p:handoutMasterIdLst>
    <p:handoutMasterId r:id="rId42"/>
  </p:handoutMasterIdLst>
  <p:sldIdLst>
    <p:sldId id="256" r:id="rId2"/>
    <p:sldId id="257" r:id="rId3"/>
    <p:sldId id="258" r:id="rId4"/>
    <p:sldId id="291" r:id="rId5"/>
    <p:sldId id="290" r:id="rId6"/>
    <p:sldId id="266" r:id="rId7"/>
    <p:sldId id="262" r:id="rId8"/>
    <p:sldId id="259" r:id="rId9"/>
    <p:sldId id="263" r:id="rId10"/>
    <p:sldId id="264" r:id="rId11"/>
    <p:sldId id="261" r:id="rId12"/>
    <p:sldId id="293" r:id="rId13"/>
    <p:sldId id="267" r:id="rId14"/>
    <p:sldId id="260" r:id="rId15"/>
    <p:sldId id="268" r:id="rId16"/>
    <p:sldId id="287" r:id="rId17"/>
    <p:sldId id="288" r:id="rId18"/>
    <p:sldId id="286" r:id="rId19"/>
    <p:sldId id="269" r:id="rId20"/>
    <p:sldId id="289" r:id="rId21"/>
    <p:sldId id="271" r:id="rId22"/>
    <p:sldId id="270" r:id="rId23"/>
    <p:sldId id="272" r:id="rId24"/>
    <p:sldId id="273" r:id="rId25"/>
    <p:sldId id="292" r:id="rId26"/>
    <p:sldId id="274" r:id="rId27"/>
    <p:sldId id="276" r:id="rId28"/>
    <p:sldId id="294" r:id="rId29"/>
    <p:sldId id="285" r:id="rId30"/>
    <p:sldId id="275" r:id="rId31"/>
    <p:sldId id="277" r:id="rId32"/>
    <p:sldId id="279" r:id="rId33"/>
    <p:sldId id="284" r:id="rId34"/>
    <p:sldId id="280" r:id="rId35"/>
    <p:sldId id="282" r:id="rId36"/>
    <p:sldId id="283" r:id="rId37"/>
    <p:sldId id="295" r:id="rId38"/>
    <p:sldId id="281" r:id="rId39"/>
    <p:sldId id="296" r:id="rId40"/>
  </p:sldIdLst>
  <p:sldSz cx="9144000" cy="6858000" type="screen4x3"/>
  <p:notesSz cx="68580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mimur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94660"/>
  </p:normalViewPr>
  <p:slideViewPr>
    <p:cSldViewPr>
      <p:cViewPr>
        <p:scale>
          <a:sx n="116" d="100"/>
          <a:sy n="116" d="100"/>
        </p:scale>
        <p:origin x="-174" y="-30"/>
      </p:cViewPr>
      <p:guideLst>
        <p:guide orient="horz" pos="2160"/>
        <p:guide pos="2880"/>
      </p:guideLst>
    </p:cSldViewPr>
  </p:slideViewPr>
  <p:notesTextViewPr>
    <p:cViewPr>
      <p:scale>
        <a:sx n="1" d="1"/>
        <a:sy n="1" d="1"/>
      </p:scale>
      <p:origin x="0" y="0"/>
    </p:cViewPr>
  </p:notesTextViewPr>
  <p:sorterViewPr>
    <p:cViewPr>
      <p:scale>
        <a:sx n="100" d="100"/>
        <a:sy n="100" d="100"/>
      </p:scale>
      <p:origin x="0" y="33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5267138-B38F-4A98-AC21-C7E1442772A9}" type="datetimeFigureOut">
              <a:rPr lang="ja-JP" altLang="en-US"/>
              <a:pPr>
                <a:defRPr/>
              </a:pPr>
              <a:t>2013/2/22</a:t>
            </a:fld>
            <a:endParaRPr lang="ja-JP" altLang="en-US"/>
          </a:p>
        </p:txBody>
      </p:sp>
      <p:sp>
        <p:nvSpPr>
          <p:cNvPr id="4" name="フッター プレースホルダー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242D5AE3-81DA-448B-9179-4ADAE90F5676}" type="slidenum">
              <a:rPr lang="ja-JP" altLang="en-US"/>
              <a:pPr>
                <a:defRPr/>
              </a:pPr>
              <a:t>‹#›</a:t>
            </a:fld>
            <a:endParaRPr lang="ja-JP" altLang="en-US"/>
          </a:p>
        </p:txBody>
      </p:sp>
    </p:spTree>
    <p:extLst>
      <p:ext uri="{BB962C8B-B14F-4D97-AF65-F5344CB8AC3E}">
        <p14:creationId xmlns:p14="http://schemas.microsoft.com/office/powerpoint/2010/main" val="1953093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14163068-A9AF-4261-83D6-C18D9EF5575C}" type="datetimeFigureOut">
              <a:rPr lang="ja-JP" altLang="en-US"/>
              <a:pPr>
                <a:defRPr/>
              </a:pPr>
              <a:t>2013/2/22</a:t>
            </a:fld>
            <a:endParaRPr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9FCA6651-968D-4776-9575-270D454041FB}" type="slidenum">
              <a:rPr lang="ja-JP" altLang="en-US"/>
              <a:pPr>
                <a:defRPr/>
              </a:pPr>
              <a:t>‹#›</a:t>
            </a:fld>
            <a:endParaRPr lang="ja-JP" altLang="en-US"/>
          </a:p>
        </p:txBody>
      </p:sp>
    </p:spTree>
    <p:extLst>
      <p:ext uri="{BB962C8B-B14F-4D97-AF65-F5344CB8AC3E}">
        <p14:creationId xmlns:p14="http://schemas.microsoft.com/office/powerpoint/2010/main" val="39640207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638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638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1DAABC-37DF-4DFE-81E2-D2157264BA84}" type="slidenum">
              <a:rPr lang="ja-JP" altLang="en-US"/>
              <a:pPr fontAlgn="base">
                <a:spcBef>
                  <a:spcPct val="0"/>
                </a:spcBef>
                <a:spcAft>
                  <a:spcPct val="0"/>
                </a:spcAft>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843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自己紹介</a:t>
            </a:r>
          </a:p>
        </p:txBody>
      </p:sp>
      <p:sp>
        <p:nvSpPr>
          <p:cNvPr id="1843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5B7821-3AB0-4330-B162-C1475AF8379B}" type="slidenum">
              <a:rPr lang="ja-JP" altLang="en-US"/>
              <a:pPr fontAlgn="base">
                <a:spcBef>
                  <a:spcPct val="0"/>
                </a:spcBef>
                <a:spcAft>
                  <a:spcPct val="0"/>
                </a:spcAft>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457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457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5FCCF2-3AA9-48F5-9E9E-E4D7E38CD3D1}" type="slidenum">
              <a:rPr lang="ja-JP" altLang="en-US"/>
              <a:pPr fontAlgn="base">
                <a:spcBef>
                  <a:spcPct val="0"/>
                </a:spcBef>
                <a:spcAft>
                  <a:spcPct val="0"/>
                </a:spcAft>
              </a:pPr>
              <a:t>7</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662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662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8B79F0-3E9F-41AF-AF87-52B66A887E02}" type="slidenum">
              <a:rPr lang="ja-JP" altLang="en-US"/>
              <a:pPr fontAlgn="base">
                <a:spcBef>
                  <a:spcPct val="0"/>
                </a:spcBef>
                <a:spcAft>
                  <a:spcPct val="0"/>
                </a:spcAft>
              </a:pPr>
              <a:t>8</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481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481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40C914-DB56-43A0-9875-6B9E5E4E1847}" type="slidenum">
              <a:rPr lang="ja-JP" altLang="en-US"/>
              <a:pPr fontAlgn="base">
                <a:spcBef>
                  <a:spcPct val="0"/>
                </a:spcBef>
                <a:spcAft>
                  <a:spcPct val="0"/>
                </a:spcAft>
              </a:pPr>
              <a:t>14</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041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6041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D57483-9DEB-4E24-9B81-F5587557B37C}" type="slidenum">
              <a:rPr lang="ja-JP" altLang="en-US"/>
              <a:pPr fontAlgn="base">
                <a:spcBef>
                  <a:spcPct val="0"/>
                </a:spcBef>
                <a:spcAft>
                  <a:spcPct val="0"/>
                </a:spcAft>
              </a:pPr>
              <a:t>35</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フリーフォーム 6"/>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a:lstStyle/>
          <a:p>
            <a:pPr fontAlgn="auto">
              <a:spcBef>
                <a:spcPts val="0"/>
              </a:spcBef>
              <a:spcAft>
                <a:spcPts val="0"/>
              </a:spcAft>
              <a:defRPr/>
            </a:pPr>
            <a:endParaRPr kumimoji="0" lang="ja-JP" altLang="en-US">
              <a:latin typeface="+mn-lt"/>
              <a:ea typeface="+mn-ea"/>
            </a:endParaRPr>
          </a:p>
        </p:txBody>
      </p:sp>
      <p:sp>
        <p:nvSpPr>
          <p:cNvPr id="5" name="正方形/長方形 7"/>
          <p:cNvSpPr/>
          <p:nvPr/>
        </p:nvSpPr>
        <p:spPr>
          <a:xfrm>
            <a:off x="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ja-JP" altLang="en-US" dirty="0"/>
          </a:p>
        </p:txBody>
      </p:sp>
      <p:grpSp>
        <p:nvGrpSpPr>
          <p:cNvPr id="6" name="グループ化 1"/>
          <p:cNvGrpSpPr>
            <a:grpSpLocks/>
          </p:cNvGrpSpPr>
          <p:nvPr/>
        </p:nvGrpSpPr>
        <p:grpSpPr bwMode="auto">
          <a:xfrm>
            <a:off x="357158" y="4143380"/>
            <a:ext cx="6358014" cy="71438"/>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7"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endParaRPr>
            </a:p>
          </p:txBody>
        </p:sp>
        <p:sp>
          <p:nvSpPr>
            <p:cNvPr id="8"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endParaRPr>
            </a:p>
          </p:txBody>
        </p:sp>
      </p:grpSp>
      <p:sp>
        <p:nvSpPr>
          <p:cNvPr id="23" name="タイトル 22"/>
          <p:cNvSpPr>
            <a:spLocks noGrp="1"/>
          </p:cNvSpPr>
          <p:nvPr>
            <p:ph type="ctrTitle"/>
          </p:nvPr>
        </p:nvSpPr>
        <p:spPr>
          <a:xfrm>
            <a:off x="285720" y="2500306"/>
            <a:ext cx="6429420" cy="1512888"/>
          </a:xfrm>
        </p:spPr>
        <p:txBody>
          <a:bodyPr anchor="b"/>
          <a:lstStyle>
            <a:lvl1pPr fontAlgn="auto">
              <a:defRPr/>
            </a:lvl1pPr>
          </a:lstStyle>
          <a:p>
            <a:r>
              <a:rPr lang="ja-JP" altLang="en-US" smtClean="0"/>
              <a:t>マスター タイトルの書式設定</a:t>
            </a:r>
            <a:endParaRPr lang="en-US"/>
          </a:p>
        </p:txBody>
      </p:sp>
      <p:sp>
        <p:nvSpPr>
          <p:cNvPr id="21" name="サブタイトル 20"/>
          <p:cNvSpPr>
            <a:spLocks noGrp="1"/>
          </p:cNvSpPr>
          <p:nvPr>
            <p:ph type="subTitle" idx="1"/>
          </p:nvPr>
        </p:nvSpPr>
        <p:spPr>
          <a:xfrm>
            <a:off x="300030" y="4314828"/>
            <a:ext cx="6400800" cy="1185874"/>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a:p>
        </p:txBody>
      </p:sp>
      <p:sp>
        <p:nvSpPr>
          <p:cNvPr id="9" name="日付プレースホルダー 28"/>
          <p:cNvSpPr>
            <a:spLocks noGrp="1"/>
          </p:cNvSpPr>
          <p:nvPr>
            <p:ph type="dt" sz="half" idx="10"/>
          </p:nvPr>
        </p:nvSpPr>
        <p:spPr/>
        <p:txBody>
          <a:bodyPr/>
          <a:lstStyle>
            <a:lvl1pPr>
              <a:defRPr/>
            </a:lvl1pPr>
          </a:lstStyle>
          <a:p>
            <a:pPr>
              <a:defRPr/>
            </a:pPr>
            <a:fld id="{DF13674E-F4DD-4155-B87E-AEF83C676586}" type="datetime1">
              <a:rPr lang="ja-JP" altLang="en-US"/>
              <a:pPr>
                <a:defRPr/>
              </a:pPr>
              <a:t>2013/2/22</a:t>
            </a:fld>
            <a:endParaRPr lang="ja-JP" altLang="en-US"/>
          </a:p>
        </p:txBody>
      </p:sp>
      <p:sp>
        <p:nvSpPr>
          <p:cNvPr id="10" name="フッター プレースホルダー 4"/>
          <p:cNvSpPr>
            <a:spLocks noGrp="1"/>
          </p:cNvSpPr>
          <p:nvPr>
            <p:ph type="ftr" sz="quarter" idx="11"/>
          </p:nvPr>
        </p:nvSpPr>
        <p:spPr/>
        <p:txBody>
          <a:bodyPr/>
          <a:lstStyle>
            <a:lvl1pPr>
              <a:defRPr/>
            </a:lvl1pPr>
          </a:lstStyle>
          <a:p>
            <a:pPr>
              <a:defRPr/>
            </a:pPr>
            <a:r>
              <a:rPr lang="en-US" altLang="ja-JP"/>
              <a:t>Copyright (C) )2013 Kazuko Mimura. All Rights Reserved.</a:t>
            </a:r>
            <a:endParaRPr lang="ja-JP" altLang="en-US"/>
          </a:p>
        </p:txBody>
      </p:sp>
      <p:sp>
        <p:nvSpPr>
          <p:cNvPr id="11" name="スライド番号プレースホルダー 13"/>
          <p:cNvSpPr>
            <a:spLocks noGrp="1"/>
          </p:cNvSpPr>
          <p:nvPr>
            <p:ph type="sldNum" sz="quarter" idx="12"/>
          </p:nvPr>
        </p:nvSpPr>
        <p:spPr/>
        <p:txBody>
          <a:bodyPr/>
          <a:lstStyle>
            <a:lvl1pPr>
              <a:defRPr/>
            </a:lvl1pPr>
          </a:lstStyle>
          <a:p>
            <a:pPr>
              <a:defRPr/>
            </a:pPr>
            <a:fld id="{903750B3-A7A8-40B2-B9C0-51612FBC4E48}"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6"/>
          <p:cNvSpPr>
            <a:spLocks noGrp="1"/>
          </p:cNvSpPr>
          <p:nvPr>
            <p:ph type="dt" sz="half" idx="10"/>
          </p:nvPr>
        </p:nvSpPr>
        <p:spPr/>
        <p:txBody>
          <a:bodyPr/>
          <a:lstStyle>
            <a:lvl1pPr>
              <a:defRPr/>
            </a:lvl1pPr>
          </a:lstStyle>
          <a:p>
            <a:pPr>
              <a:defRPr/>
            </a:pPr>
            <a:fld id="{9146B149-A025-42F9-9523-63FD78920997}" type="datetime1">
              <a:rPr lang="ja-JP" altLang="en-US"/>
              <a:pPr>
                <a:defRPr/>
              </a:pPr>
              <a:t>2013/2/22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en-US" altLang="ja-JP"/>
              <a:t>Copyright (C) )2013 Kazuko Mimura. All Rights Reserved.</a:t>
            </a:r>
            <a:endParaRPr lang="ja-JP" altLang="en-US"/>
          </a:p>
        </p:txBody>
      </p:sp>
      <p:sp>
        <p:nvSpPr>
          <p:cNvPr id="6" name="スライド番号プレースホルダー 11"/>
          <p:cNvSpPr>
            <a:spLocks noGrp="1"/>
          </p:cNvSpPr>
          <p:nvPr>
            <p:ph type="sldNum" sz="quarter" idx="12"/>
          </p:nvPr>
        </p:nvSpPr>
        <p:spPr/>
        <p:txBody>
          <a:bodyPr/>
          <a:lstStyle>
            <a:lvl1pPr>
              <a:defRPr/>
            </a:lvl1pPr>
          </a:lstStyle>
          <a:p>
            <a:pPr>
              <a:defRPr/>
            </a:pPr>
            <a:fld id="{1C5C840F-89C5-4015-9F15-0DED66FFC06D}"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29454" y="274639"/>
            <a:ext cx="1757346"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9"/>
            <a:ext cx="6400816"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6"/>
          <p:cNvSpPr>
            <a:spLocks noGrp="1"/>
          </p:cNvSpPr>
          <p:nvPr>
            <p:ph type="dt" sz="half" idx="10"/>
          </p:nvPr>
        </p:nvSpPr>
        <p:spPr/>
        <p:txBody>
          <a:bodyPr/>
          <a:lstStyle>
            <a:lvl1pPr>
              <a:defRPr/>
            </a:lvl1pPr>
          </a:lstStyle>
          <a:p>
            <a:pPr>
              <a:defRPr/>
            </a:pPr>
            <a:fld id="{C2B529C0-89AF-4BA4-B2D0-1AA8E0CCABDC}" type="datetime1">
              <a:rPr lang="ja-JP" altLang="en-US"/>
              <a:pPr>
                <a:defRPr/>
              </a:pPr>
              <a:t>2013/2/22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en-US" altLang="ja-JP"/>
              <a:t>Copyright (C) )2013 Kazuko Mimura. All Rights Reserved.</a:t>
            </a:r>
            <a:endParaRPr lang="ja-JP" altLang="en-US"/>
          </a:p>
        </p:txBody>
      </p:sp>
      <p:sp>
        <p:nvSpPr>
          <p:cNvPr id="6" name="スライド番号プレースホルダー 11"/>
          <p:cNvSpPr>
            <a:spLocks noGrp="1"/>
          </p:cNvSpPr>
          <p:nvPr>
            <p:ph type="sldNum" sz="quarter" idx="12"/>
          </p:nvPr>
        </p:nvSpPr>
        <p:spPr/>
        <p:txBody>
          <a:bodyPr/>
          <a:lstStyle>
            <a:lvl1pPr>
              <a:defRPr/>
            </a:lvl1pPr>
          </a:lstStyle>
          <a:p>
            <a:pPr>
              <a:defRPr/>
            </a:pPr>
            <a:fld id="{C5A76214-BC0F-46AE-95BD-B9F71AF50ED2}"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
          <p:cNvSpPr>
            <a:spLocks noGrp="1"/>
          </p:cNvSpPr>
          <p:nvPr>
            <p:ph type="dt" sz="half" idx="10"/>
          </p:nvPr>
        </p:nvSpPr>
        <p:spPr/>
        <p:txBody>
          <a:bodyPr/>
          <a:lstStyle>
            <a:lvl1pPr>
              <a:defRPr/>
            </a:lvl1pPr>
          </a:lstStyle>
          <a:p>
            <a:pPr>
              <a:defRPr/>
            </a:pPr>
            <a:fld id="{77E45994-04F0-4553-8FB1-B26157A044D9}" type="datetime1">
              <a:rPr lang="ja-JP" altLang="en-US"/>
              <a:pPr>
                <a:defRPr/>
              </a:pPr>
              <a:t>2013/2/22</a:t>
            </a:fld>
            <a:endParaRPr lang="ja-JP" altLang="en-US"/>
          </a:p>
        </p:txBody>
      </p:sp>
      <p:sp>
        <p:nvSpPr>
          <p:cNvPr id="5" name="フッター プレースホルダー 4"/>
          <p:cNvSpPr>
            <a:spLocks noGrp="1"/>
          </p:cNvSpPr>
          <p:nvPr>
            <p:ph type="ftr" sz="quarter" idx="11"/>
          </p:nvPr>
        </p:nvSpPr>
        <p:spPr>
          <a:xfrm>
            <a:off x="2627313" y="6356350"/>
            <a:ext cx="3960812" cy="365125"/>
          </a:xfrm>
        </p:spPr>
        <p:txBody>
          <a:bodyPr/>
          <a:lstStyle>
            <a:lvl1pPr>
              <a:defRPr/>
            </a:lvl1pPr>
          </a:lstStyle>
          <a:p>
            <a:pPr>
              <a:defRPr/>
            </a:pPr>
            <a:r>
              <a:rPr lang="en-US" altLang="ja-JP"/>
              <a:t>Copyright (C) )2013 Kazuko Mimura. All Rights Reserved.</a:t>
            </a: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F2FD30F-BFEE-4579-9150-05284F7FCE95}"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フリーフォーム 12"/>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a:lstStyle/>
          <a:p>
            <a:pPr fontAlgn="auto">
              <a:spcBef>
                <a:spcPts val="0"/>
              </a:spcBef>
              <a:spcAft>
                <a:spcPts val="0"/>
              </a:spcAft>
              <a:defRPr/>
            </a:pPr>
            <a:endParaRPr kumimoji="0" lang="ja-JP" altLang="en-US">
              <a:latin typeface="+mn-lt"/>
              <a:ea typeface="+mn-ea"/>
            </a:endParaRPr>
          </a:p>
        </p:txBody>
      </p:sp>
      <p:sp>
        <p:nvSpPr>
          <p:cNvPr id="5" name="正方形/長方形 8"/>
          <p:cNvSpPr/>
          <p:nvPr/>
        </p:nvSpPr>
        <p:spPr>
          <a:xfrm>
            <a:off x="-635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ja-JP" altLang="en-US"/>
          </a:p>
        </p:txBody>
      </p:sp>
      <p:grpSp>
        <p:nvGrpSpPr>
          <p:cNvPr id="6" name="グループ化 6"/>
          <p:cNvGrpSpPr>
            <a:grpSpLocks/>
          </p:cNvGrpSpPr>
          <p:nvPr/>
        </p:nvGrpSpPr>
        <p:grpSpPr bwMode="auto">
          <a:xfrm>
            <a:off x="714348" y="4643446"/>
            <a:ext cx="7786742" cy="71438"/>
            <a:chOff x="119" y="877"/>
            <a:chExt cx="5239" cy="71"/>
          </a:xfrm>
          <a:gradFill>
            <a:gsLst>
              <a:gs pos="40000">
                <a:schemeClr val="accent1">
                  <a:alpha val="70000"/>
                </a:schemeClr>
              </a:gs>
              <a:gs pos="100000">
                <a:schemeClr val="accent1">
                  <a:alpha val="0"/>
                </a:schemeClr>
              </a:gs>
            </a:gsLst>
            <a:lin ang="0" scaled="1"/>
          </a:gradFill>
        </p:grpSpPr>
        <p:sp>
          <p:nvSpPr>
            <p:cNvPr id="7"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endParaRPr>
            </a:p>
          </p:txBody>
        </p:sp>
        <p:sp>
          <p:nvSpPr>
            <p:cNvPr id="8"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endParaRPr>
            </a:p>
          </p:txBody>
        </p:sp>
      </p:grpSp>
      <p:sp>
        <p:nvSpPr>
          <p:cNvPr id="2" name="タイトル 1"/>
          <p:cNvSpPr>
            <a:spLocks noGrp="1"/>
          </p:cNvSpPr>
          <p:nvPr>
            <p:ph type="title"/>
          </p:nvPr>
        </p:nvSpPr>
        <p:spPr>
          <a:xfrm>
            <a:off x="714348" y="4714884"/>
            <a:ext cx="7772400" cy="785818"/>
          </a:xfrm>
        </p:spPr>
        <p:txBody>
          <a:bodyPr anchor="t"/>
          <a:lstStyle>
            <a:lvl1pPr algn="l">
              <a:defRPr sz="4000" b="1" cap="all"/>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722313" y="1928802"/>
            <a:ext cx="7772400" cy="2692412"/>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日付プレースホルダー 3"/>
          <p:cNvSpPr>
            <a:spLocks noGrp="1"/>
          </p:cNvSpPr>
          <p:nvPr>
            <p:ph type="dt" sz="half" idx="10"/>
          </p:nvPr>
        </p:nvSpPr>
        <p:spPr/>
        <p:txBody>
          <a:bodyPr/>
          <a:lstStyle>
            <a:lvl1pPr>
              <a:defRPr/>
            </a:lvl1pPr>
          </a:lstStyle>
          <a:p>
            <a:pPr>
              <a:defRPr/>
            </a:pPr>
            <a:fld id="{B9A73389-BA28-4707-BDEA-D1ACFB267F17}" type="datetime1">
              <a:rPr lang="ja-JP" altLang="en-US"/>
              <a:pPr>
                <a:defRPr/>
              </a:pPr>
              <a:t>2013/2/22</a:t>
            </a:fld>
            <a:endParaRPr lang="ja-JP" altLang="en-US"/>
          </a:p>
        </p:txBody>
      </p:sp>
      <p:sp>
        <p:nvSpPr>
          <p:cNvPr id="10" name="フッター プレースホルダー 4"/>
          <p:cNvSpPr>
            <a:spLocks noGrp="1"/>
          </p:cNvSpPr>
          <p:nvPr>
            <p:ph type="ftr" sz="quarter" idx="11"/>
          </p:nvPr>
        </p:nvSpPr>
        <p:spPr/>
        <p:txBody>
          <a:bodyPr/>
          <a:lstStyle>
            <a:lvl1pPr>
              <a:defRPr/>
            </a:lvl1pPr>
          </a:lstStyle>
          <a:p>
            <a:pPr>
              <a:defRPr/>
            </a:pPr>
            <a:r>
              <a:rPr lang="en-US" altLang="ja-JP"/>
              <a:t>Copyright (C) )2013 Kazuko Mimura. All Rights Reserved.</a:t>
            </a:r>
            <a:endParaRPr lang="ja-JP" altLang="en-US"/>
          </a:p>
        </p:txBody>
      </p:sp>
      <p:sp>
        <p:nvSpPr>
          <p:cNvPr id="11" name="スライド番号プレースホルダー 5"/>
          <p:cNvSpPr>
            <a:spLocks noGrp="1"/>
          </p:cNvSpPr>
          <p:nvPr>
            <p:ph type="sldNum" sz="quarter" idx="12"/>
          </p:nvPr>
        </p:nvSpPr>
        <p:spPr/>
        <p:txBody>
          <a:bodyPr/>
          <a:lstStyle>
            <a:lvl1pPr>
              <a:defRPr/>
            </a:lvl1pPr>
          </a:lstStyle>
          <a:p>
            <a:pPr>
              <a:defRPr/>
            </a:pPr>
            <a:fld id="{70D18DC1-E662-43A6-A50B-107B52109A4D}"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6"/>
          <p:cNvSpPr>
            <a:spLocks noGrp="1"/>
          </p:cNvSpPr>
          <p:nvPr>
            <p:ph type="dt" sz="half" idx="10"/>
          </p:nvPr>
        </p:nvSpPr>
        <p:spPr/>
        <p:txBody>
          <a:bodyPr/>
          <a:lstStyle>
            <a:lvl1pPr>
              <a:defRPr/>
            </a:lvl1pPr>
          </a:lstStyle>
          <a:p>
            <a:pPr>
              <a:defRPr/>
            </a:pPr>
            <a:fld id="{AA06C019-F596-4613-AF83-5A4F721C5FC1}" type="datetime1">
              <a:rPr lang="ja-JP" altLang="en-US"/>
              <a:pPr>
                <a:defRPr/>
              </a:pPr>
              <a:t>2013/2/22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r>
              <a:rPr lang="en-US" altLang="ja-JP"/>
              <a:t>Copyright (C) )2013 Kazuko Mimura. All Rights Reserved.</a:t>
            </a:r>
            <a:endParaRPr lang="ja-JP" altLang="en-US"/>
          </a:p>
        </p:txBody>
      </p:sp>
      <p:sp>
        <p:nvSpPr>
          <p:cNvPr id="7" name="スライド番号プレースホルダー 11"/>
          <p:cNvSpPr>
            <a:spLocks noGrp="1"/>
          </p:cNvSpPr>
          <p:nvPr>
            <p:ph type="sldNum" sz="quarter" idx="12"/>
          </p:nvPr>
        </p:nvSpPr>
        <p:spPr/>
        <p:txBody>
          <a:bodyPr/>
          <a:lstStyle>
            <a:lvl1pPr>
              <a:defRPr/>
            </a:lvl1pPr>
          </a:lstStyle>
          <a:p>
            <a:pPr>
              <a:defRPr/>
            </a:pPr>
            <a:fld id="{2B5CE220-9C56-4830-8695-38582871D9D0}"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6"/>
          <p:cNvSpPr>
            <a:spLocks noGrp="1"/>
          </p:cNvSpPr>
          <p:nvPr>
            <p:ph type="dt" sz="half" idx="10"/>
          </p:nvPr>
        </p:nvSpPr>
        <p:spPr/>
        <p:txBody>
          <a:bodyPr/>
          <a:lstStyle>
            <a:lvl1pPr>
              <a:defRPr/>
            </a:lvl1pPr>
          </a:lstStyle>
          <a:p>
            <a:pPr>
              <a:defRPr/>
            </a:pPr>
            <a:fld id="{AEF11563-65A4-46CF-BE8B-E3E8BFE3206D}" type="datetime1">
              <a:rPr lang="ja-JP" altLang="en-US"/>
              <a:pPr>
                <a:defRPr/>
              </a:pPr>
              <a:t>2013/2/22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r>
              <a:rPr lang="en-US" altLang="ja-JP"/>
              <a:t>Copyright (C) )2013 Kazuko Mimura. All Rights Reserved.</a:t>
            </a:r>
            <a:endParaRPr lang="ja-JP" altLang="en-US"/>
          </a:p>
        </p:txBody>
      </p:sp>
      <p:sp>
        <p:nvSpPr>
          <p:cNvPr id="9" name="スライド番号プレースホルダー 11"/>
          <p:cNvSpPr>
            <a:spLocks noGrp="1"/>
          </p:cNvSpPr>
          <p:nvPr>
            <p:ph type="sldNum" sz="quarter" idx="12"/>
          </p:nvPr>
        </p:nvSpPr>
        <p:spPr/>
        <p:txBody>
          <a:bodyPr/>
          <a:lstStyle>
            <a:lvl1pPr>
              <a:defRPr/>
            </a:lvl1pPr>
          </a:lstStyle>
          <a:p>
            <a:pPr>
              <a:defRPr/>
            </a:pPr>
            <a:fld id="{526C7A9D-1BA7-4F9A-9A5A-2E37B9189D36}"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7686700" cy="785818"/>
          </a:xfrm>
        </p:spPr>
        <p:txBody>
          <a:bodyPr/>
          <a:lstStyle>
            <a:lvl1pPr algn="l">
              <a:defRPr/>
            </a:lvl1pPr>
          </a:lstStyle>
          <a:p>
            <a:r>
              <a:rPr lang="ja-JP" altLang="en-US" smtClean="0"/>
              <a:t>マスター タイトルの書式設定</a:t>
            </a:r>
            <a:endParaRPr lang="en-US"/>
          </a:p>
        </p:txBody>
      </p:sp>
      <p:sp>
        <p:nvSpPr>
          <p:cNvPr id="3" name="日付プレースホルダー 16"/>
          <p:cNvSpPr>
            <a:spLocks noGrp="1"/>
          </p:cNvSpPr>
          <p:nvPr>
            <p:ph type="dt" sz="half" idx="10"/>
          </p:nvPr>
        </p:nvSpPr>
        <p:spPr/>
        <p:txBody>
          <a:bodyPr/>
          <a:lstStyle>
            <a:lvl1pPr>
              <a:defRPr/>
            </a:lvl1pPr>
          </a:lstStyle>
          <a:p>
            <a:pPr>
              <a:defRPr/>
            </a:pPr>
            <a:fld id="{7C0236E0-4DAF-46AB-8AF4-19845834C4F3}" type="datetime1">
              <a:rPr lang="ja-JP" altLang="en-US"/>
              <a:pPr>
                <a:defRPr/>
              </a:pPr>
              <a:t>2013/2/22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r>
              <a:rPr lang="en-US" altLang="ja-JP"/>
              <a:t>Copyright (C) )2013 Kazuko Mimura. All Rights Reserved.</a:t>
            </a:r>
            <a:endParaRPr lang="ja-JP" altLang="en-US"/>
          </a:p>
        </p:txBody>
      </p:sp>
      <p:sp>
        <p:nvSpPr>
          <p:cNvPr id="5" name="スライド番号プレースホルダー 11"/>
          <p:cNvSpPr>
            <a:spLocks noGrp="1"/>
          </p:cNvSpPr>
          <p:nvPr>
            <p:ph type="sldNum" sz="quarter" idx="12"/>
          </p:nvPr>
        </p:nvSpPr>
        <p:spPr/>
        <p:txBody>
          <a:bodyPr/>
          <a:lstStyle>
            <a:lvl1pPr>
              <a:defRPr/>
            </a:lvl1pPr>
          </a:lstStyle>
          <a:p>
            <a:pPr>
              <a:defRPr/>
            </a:pPr>
            <a:fld id="{CB8BDF70-DDE5-486D-9D90-EF143542B892}"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6"/>
          <p:cNvSpPr>
            <a:spLocks noGrp="1"/>
          </p:cNvSpPr>
          <p:nvPr>
            <p:ph type="dt" sz="half" idx="10"/>
          </p:nvPr>
        </p:nvSpPr>
        <p:spPr/>
        <p:txBody>
          <a:bodyPr/>
          <a:lstStyle>
            <a:lvl1pPr>
              <a:defRPr/>
            </a:lvl1pPr>
          </a:lstStyle>
          <a:p>
            <a:pPr>
              <a:defRPr/>
            </a:pPr>
            <a:fld id="{4032A57B-C36C-457F-B858-798722DB4690}" type="datetime1">
              <a:rPr lang="ja-JP" altLang="en-US"/>
              <a:pPr>
                <a:defRPr/>
              </a:pPr>
              <a:t>2013/2/22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r>
              <a:rPr lang="en-US" altLang="ja-JP"/>
              <a:t>Copyright (C) )2013 Kazuko Mimura. All Rights Reserved.</a:t>
            </a:r>
            <a:endParaRPr lang="ja-JP" altLang="en-US"/>
          </a:p>
        </p:txBody>
      </p:sp>
      <p:sp>
        <p:nvSpPr>
          <p:cNvPr id="4" name="スライド番号プレースホルダー 11"/>
          <p:cNvSpPr>
            <a:spLocks noGrp="1"/>
          </p:cNvSpPr>
          <p:nvPr>
            <p:ph type="sldNum" sz="quarter" idx="12"/>
          </p:nvPr>
        </p:nvSpPr>
        <p:spPr/>
        <p:txBody>
          <a:bodyPr/>
          <a:lstStyle>
            <a:lvl1pPr>
              <a:defRPr/>
            </a:lvl1pPr>
          </a:lstStyle>
          <a:p>
            <a:pPr>
              <a:defRPr/>
            </a:pPr>
            <a:fld id="{08BFF7C3-CD2E-4DB7-AF44-45D770CB21A0}"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6"/>
          <p:cNvSpPr>
            <a:spLocks noGrp="1"/>
          </p:cNvSpPr>
          <p:nvPr>
            <p:ph type="dt" sz="half" idx="10"/>
          </p:nvPr>
        </p:nvSpPr>
        <p:spPr/>
        <p:txBody>
          <a:bodyPr/>
          <a:lstStyle>
            <a:lvl1pPr>
              <a:defRPr/>
            </a:lvl1pPr>
          </a:lstStyle>
          <a:p>
            <a:pPr>
              <a:defRPr/>
            </a:pPr>
            <a:fld id="{522DEB12-38EA-4B88-A30D-E48E9F35E5C0}" type="datetime1">
              <a:rPr lang="ja-JP" altLang="en-US"/>
              <a:pPr>
                <a:defRPr/>
              </a:pPr>
              <a:t>2013/2/22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r>
              <a:rPr lang="en-US" altLang="ja-JP"/>
              <a:t>Copyright (C) )2013 Kazuko Mimura. All Rights Reserved.</a:t>
            </a:r>
            <a:endParaRPr lang="ja-JP" altLang="en-US"/>
          </a:p>
        </p:txBody>
      </p:sp>
      <p:sp>
        <p:nvSpPr>
          <p:cNvPr id="7" name="スライド番号プレースホルダー 11"/>
          <p:cNvSpPr>
            <a:spLocks noGrp="1"/>
          </p:cNvSpPr>
          <p:nvPr>
            <p:ph type="sldNum" sz="quarter" idx="12"/>
          </p:nvPr>
        </p:nvSpPr>
        <p:spPr/>
        <p:txBody>
          <a:bodyPr/>
          <a:lstStyle>
            <a:lvl1pPr>
              <a:defRPr/>
            </a:lvl1pPr>
          </a:lstStyle>
          <a:p>
            <a:pPr>
              <a:defRPr/>
            </a:pPr>
            <a:fld id="{D9387BEA-DCC8-48E8-9332-0EC345214F9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72" y="4857760"/>
            <a:ext cx="3065464" cy="566738"/>
          </a:xfrm>
        </p:spPr>
        <p:txBody>
          <a:bodyPr anchor="b"/>
          <a:lstStyle>
            <a:lvl1pPr algn="ctr">
              <a:defRPr sz="2000" b="1"/>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1857356" y="714356"/>
            <a:ext cx="5486400" cy="41148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rtlCol="0">
            <a:normAutofit/>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テキスト プレースホルダー 3"/>
          <p:cNvSpPr>
            <a:spLocks noGrp="1"/>
          </p:cNvSpPr>
          <p:nvPr>
            <p:ph type="body" sz="half" idx="2"/>
          </p:nvPr>
        </p:nvSpPr>
        <p:spPr>
          <a:xfrm>
            <a:off x="3086128" y="5429264"/>
            <a:ext cx="3057508" cy="633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6"/>
          <p:cNvSpPr>
            <a:spLocks noGrp="1"/>
          </p:cNvSpPr>
          <p:nvPr>
            <p:ph type="dt" sz="half" idx="10"/>
          </p:nvPr>
        </p:nvSpPr>
        <p:spPr/>
        <p:txBody>
          <a:bodyPr/>
          <a:lstStyle>
            <a:lvl1pPr>
              <a:defRPr/>
            </a:lvl1pPr>
          </a:lstStyle>
          <a:p>
            <a:pPr>
              <a:defRPr/>
            </a:pPr>
            <a:fld id="{AAF2DC54-E700-442D-B534-47ECBF3BA8E6}" type="datetime1">
              <a:rPr lang="ja-JP" altLang="en-US"/>
              <a:pPr>
                <a:defRPr/>
              </a:pPr>
              <a:t>2013/2/22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r>
              <a:rPr lang="en-US" altLang="ja-JP"/>
              <a:t>Copyright (C) )2013 Kazuko Mimura. All Rights Reserved.</a:t>
            </a:r>
            <a:endParaRPr lang="ja-JP" altLang="en-US"/>
          </a:p>
        </p:txBody>
      </p:sp>
      <p:sp>
        <p:nvSpPr>
          <p:cNvPr id="7" name="スライド番号プレースホルダー 11"/>
          <p:cNvSpPr>
            <a:spLocks noGrp="1"/>
          </p:cNvSpPr>
          <p:nvPr>
            <p:ph type="sldNum" sz="quarter" idx="12"/>
          </p:nvPr>
        </p:nvSpPr>
        <p:spPr/>
        <p:txBody>
          <a:bodyPr/>
          <a:lstStyle>
            <a:lvl1pPr>
              <a:defRPr/>
            </a:lvl1pPr>
          </a:lstStyle>
          <a:p>
            <a:pPr>
              <a:defRPr/>
            </a:pPr>
            <a:fld id="{731D9B20-A0F2-4B0A-A67D-89D87000CE26}"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9144000" cy="6858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ja-JP" altLang="en-US"/>
          </a:p>
        </p:txBody>
      </p:sp>
      <p:sp useBgFill="1">
        <p:nvSpPr>
          <p:cNvPr id="9" name="フリーフォーム 8"/>
          <p:cNvSpPr>
            <a:spLocks/>
          </p:cNvSpPr>
          <p:nvPr/>
        </p:nvSpPr>
        <p:spPr bwMode="auto">
          <a:xfrm>
            <a:off x="0" y="0"/>
            <a:ext cx="9072563" cy="6858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effectLst>
                <a:outerShdw blurRad="50800" dist="50800" dir="5400000" algn="tl" rotWithShape="0">
                  <a:srgbClr val="000000">
                    <a:alpha val="30000"/>
                  </a:srgbClr>
                </a:outerShdw>
              </a:effectLst>
              <a:latin typeface="+mn-lt"/>
              <a:ea typeface="+mn-ea"/>
            </a:endParaRPr>
          </a:p>
        </p:txBody>
      </p:sp>
      <p:sp>
        <p:nvSpPr>
          <p:cNvPr id="25" name="タイトル プレースホルダー 24"/>
          <p:cNvSpPr>
            <a:spLocks noGrp="1"/>
          </p:cNvSpPr>
          <p:nvPr>
            <p:ph type="title"/>
          </p:nvPr>
        </p:nvSpPr>
        <p:spPr>
          <a:xfrm>
            <a:off x="457200" y="274638"/>
            <a:ext cx="8229600" cy="1143000"/>
          </a:xfrm>
          <a:prstGeom prst="rect">
            <a:avLst/>
          </a:prstGeom>
        </p:spPr>
        <p:txBody>
          <a:bodyPr vert="horz" rtlCol="0" anchor="ctr">
            <a:normAutofit/>
          </a:bodyPr>
          <a:lstStyle/>
          <a:p>
            <a:r>
              <a:rPr lang="ja-JP" altLang="en-US" smtClean="0"/>
              <a:t>マスター タイトルの書式設定</a:t>
            </a:r>
            <a:endParaRPr lang="en-US"/>
          </a:p>
        </p:txBody>
      </p:sp>
      <p:sp>
        <p:nvSpPr>
          <p:cNvPr id="33797" name="テキスト プレースホルダー 2"/>
          <p:cNvSpPr>
            <a:spLocks noGrp="1"/>
          </p:cNvSpPr>
          <p:nvPr>
            <p:ph type="body" idx="1"/>
          </p:nvPr>
        </p:nvSpPr>
        <p:spPr bwMode="auto">
          <a:xfrm>
            <a:off x="457200" y="150018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7" name="日付プレースホルダー 16"/>
          <p:cNvSpPr>
            <a:spLocks noGrp="1"/>
          </p:cNvSpPr>
          <p:nvPr>
            <p:ph type="dt" sz="half" idx="2"/>
          </p:nvPr>
        </p:nvSpPr>
        <p:spPr>
          <a:xfrm>
            <a:off x="457200" y="6356350"/>
            <a:ext cx="2133600" cy="365125"/>
          </a:xfrm>
          <a:prstGeom prst="rect">
            <a:avLst/>
          </a:prstGeom>
        </p:spPr>
        <p:txBody>
          <a:bodyPr vert="horz" rtlCol="0" anchor="ctr"/>
          <a:lstStyle>
            <a:lvl1pPr algn="ctr" eaLnBrk="1" fontAlgn="auto" latinLnBrk="0" hangingPunct="1">
              <a:spcBef>
                <a:spcPts val="0"/>
              </a:spcBef>
              <a:spcAft>
                <a:spcPts val="0"/>
              </a:spcAft>
              <a:defRPr kumimoji="1" sz="1200" smtClean="0">
                <a:solidFill>
                  <a:schemeClr val="tx2"/>
                </a:solidFill>
                <a:latin typeface="+mn-lt"/>
                <a:ea typeface="+mn-ea"/>
              </a:defRPr>
            </a:lvl1pPr>
          </a:lstStyle>
          <a:p>
            <a:pPr>
              <a:defRPr/>
            </a:pPr>
            <a:fld id="{2A26CC1E-D6EB-49ED-A39C-028CC0038EB7}" type="datetime1">
              <a:rPr lang="ja-JP" altLang="en-US"/>
              <a:pPr>
                <a:defRPr/>
              </a:pPr>
              <a:t>2013/2/22</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rtlCol="0" anchor="ctr"/>
          <a:lstStyle>
            <a:lvl1pPr algn="ctr" eaLnBrk="1" fontAlgn="auto" latinLnBrk="0" hangingPunct="1">
              <a:spcBef>
                <a:spcPts val="0"/>
              </a:spcBef>
              <a:spcAft>
                <a:spcPts val="0"/>
              </a:spcAft>
              <a:defRPr kumimoji="1" sz="1200" smtClean="0">
                <a:solidFill>
                  <a:schemeClr val="tx2"/>
                </a:solidFill>
                <a:latin typeface="+mn-lt"/>
                <a:ea typeface="+mn-ea"/>
              </a:defRPr>
            </a:lvl1pPr>
          </a:lstStyle>
          <a:p>
            <a:pPr>
              <a:defRPr/>
            </a:pPr>
            <a:r>
              <a:rPr lang="en-US" altLang="ja-JP"/>
              <a:t>Copyright (C) )2013 Kazuko Mimura. All Rights Reserved.</a:t>
            </a:r>
            <a:endParaRPr lang="ja-JP" altLang="en-US"/>
          </a:p>
        </p:txBody>
      </p:sp>
      <p:sp>
        <p:nvSpPr>
          <p:cNvPr id="12" name="スライド番号プレースホルダー 11"/>
          <p:cNvSpPr>
            <a:spLocks noGrp="1"/>
          </p:cNvSpPr>
          <p:nvPr>
            <p:ph type="sldNum" sz="quarter" idx="4"/>
          </p:nvPr>
        </p:nvSpPr>
        <p:spPr>
          <a:xfrm>
            <a:off x="6553200" y="6356350"/>
            <a:ext cx="2133600" cy="365125"/>
          </a:xfrm>
          <a:prstGeom prst="rect">
            <a:avLst/>
          </a:prstGeom>
        </p:spPr>
        <p:txBody>
          <a:bodyPr vert="horz" rtlCol="0" anchor="ctr"/>
          <a:lstStyle>
            <a:lvl1pPr algn="ctr" eaLnBrk="1" fontAlgn="auto" latinLnBrk="0" hangingPunct="1">
              <a:spcBef>
                <a:spcPts val="0"/>
              </a:spcBef>
              <a:spcAft>
                <a:spcPts val="0"/>
              </a:spcAft>
              <a:defRPr kumimoji="1" sz="1200" smtClean="0">
                <a:solidFill>
                  <a:schemeClr val="tx2"/>
                </a:solidFill>
                <a:latin typeface="+mn-lt"/>
                <a:ea typeface="+mn-ea"/>
              </a:defRPr>
            </a:lvl1pPr>
          </a:lstStyle>
          <a:p>
            <a:pPr>
              <a:defRPr/>
            </a:pPr>
            <a:fld id="{59088701-39AB-4209-B60C-75DC7357FE0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Lst>
  <p:hf hdr="0" dt="0"/>
  <p:txStyles>
    <p:titleStyle>
      <a:lvl1pPr algn="ctr" rtl="0" fontAlgn="base">
        <a:spcBef>
          <a:spcPct val="0"/>
        </a:spcBef>
        <a:spcAft>
          <a:spcPct val="0"/>
        </a:spcAft>
        <a:defRPr kumimoji="1" sz="440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a:lvl2pPr algn="ctr" rtl="0" fontAlgn="base">
        <a:spcBef>
          <a:spcPct val="0"/>
        </a:spcBef>
        <a:spcAft>
          <a:spcPct val="0"/>
        </a:spcAft>
        <a:defRPr kumimoji="1" sz="4400">
          <a:solidFill>
            <a:schemeClr val="tx1"/>
          </a:solidFill>
          <a:latin typeface="Bookman Old Style" pitchFamily="18" charset="0"/>
          <a:ea typeface="HGP明朝E" pitchFamily="18" charset="-128"/>
        </a:defRPr>
      </a:lvl2pPr>
      <a:lvl3pPr algn="ctr" rtl="0" fontAlgn="base">
        <a:spcBef>
          <a:spcPct val="0"/>
        </a:spcBef>
        <a:spcAft>
          <a:spcPct val="0"/>
        </a:spcAft>
        <a:defRPr kumimoji="1" sz="4400">
          <a:solidFill>
            <a:schemeClr val="tx1"/>
          </a:solidFill>
          <a:latin typeface="Bookman Old Style" pitchFamily="18" charset="0"/>
          <a:ea typeface="HGP明朝E" pitchFamily="18" charset="-128"/>
        </a:defRPr>
      </a:lvl3pPr>
      <a:lvl4pPr algn="ctr" rtl="0" fontAlgn="base">
        <a:spcBef>
          <a:spcPct val="0"/>
        </a:spcBef>
        <a:spcAft>
          <a:spcPct val="0"/>
        </a:spcAft>
        <a:defRPr kumimoji="1" sz="4400">
          <a:solidFill>
            <a:schemeClr val="tx1"/>
          </a:solidFill>
          <a:latin typeface="Bookman Old Style" pitchFamily="18" charset="0"/>
          <a:ea typeface="HGP明朝E" pitchFamily="18" charset="-128"/>
        </a:defRPr>
      </a:lvl4pPr>
      <a:lvl5pPr algn="ctr" rtl="0" fontAlgn="base">
        <a:spcBef>
          <a:spcPct val="0"/>
        </a:spcBef>
        <a:spcAft>
          <a:spcPct val="0"/>
        </a:spcAft>
        <a:defRPr kumimoji="1" sz="4400">
          <a:solidFill>
            <a:schemeClr val="tx1"/>
          </a:solidFill>
          <a:latin typeface="Bookman Old Style" pitchFamily="18" charset="0"/>
          <a:ea typeface="HGP明朝E" pitchFamily="18" charset="-128"/>
        </a:defRPr>
      </a:lvl5pPr>
      <a:lvl6pPr marL="457200" algn="ctr" rtl="0" fontAlgn="base">
        <a:spcBef>
          <a:spcPct val="0"/>
        </a:spcBef>
        <a:spcAft>
          <a:spcPct val="0"/>
        </a:spcAft>
        <a:defRPr kumimoji="1" sz="4400">
          <a:solidFill>
            <a:schemeClr val="tx1"/>
          </a:solidFill>
          <a:latin typeface="Bookman Old Style" pitchFamily="18" charset="0"/>
          <a:ea typeface="HGP明朝E" pitchFamily="18" charset="-128"/>
        </a:defRPr>
      </a:lvl6pPr>
      <a:lvl7pPr marL="914400" algn="ctr" rtl="0" fontAlgn="base">
        <a:spcBef>
          <a:spcPct val="0"/>
        </a:spcBef>
        <a:spcAft>
          <a:spcPct val="0"/>
        </a:spcAft>
        <a:defRPr kumimoji="1" sz="4400">
          <a:solidFill>
            <a:schemeClr val="tx1"/>
          </a:solidFill>
          <a:latin typeface="Bookman Old Style" pitchFamily="18" charset="0"/>
          <a:ea typeface="HGP明朝E" pitchFamily="18" charset="-128"/>
        </a:defRPr>
      </a:lvl7pPr>
      <a:lvl8pPr marL="1371600" algn="ctr" rtl="0" fontAlgn="base">
        <a:spcBef>
          <a:spcPct val="0"/>
        </a:spcBef>
        <a:spcAft>
          <a:spcPct val="0"/>
        </a:spcAft>
        <a:defRPr kumimoji="1" sz="4400">
          <a:solidFill>
            <a:schemeClr val="tx1"/>
          </a:solidFill>
          <a:latin typeface="Bookman Old Style" pitchFamily="18" charset="0"/>
          <a:ea typeface="HGP明朝E" pitchFamily="18" charset="-128"/>
        </a:defRPr>
      </a:lvl8pPr>
      <a:lvl9pPr marL="1828800" algn="ctr" rtl="0" fontAlgn="base">
        <a:spcBef>
          <a:spcPct val="0"/>
        </a:spcBef>
        <a:spcAft>
          <a:spcPct val="0"/>
        </a:spcAft>
        <a:defRPr kumimoji="1" sz="4400">
          <a:solidFill>
            <a:schemeClr val="tx1"/>
          </a:solidFill>
          <a:latin typeface="Bookman Old Style" pitchFamily="18" charset="0"/>
          <a:ea typeface="HGP明朝E" pitchFamily="18" charset="-128"/>
        </a:defRPr>
      </a:lvl9pPr>
    </p:titleStyle>
    <p:bodyStyle>
      <a:lvl1pPr marL="342900" indent="-342900" algn="l" rtl="0" fontAlgn="base">
        <a:spcBef>
          <a:spcPct val="20000"/>
        </a:spcBef>
        <a:spcAft>
          <a:spcPct val="0"/>
        </a:spcAft>
        <a:buClr>
          <a:srgbClr val="826285"/>
        </a:buClr>
        <a:buSzPct val="60000"/>
        <a:buFont typeface="Wingdings" pitchFamily="2" charset="2"/>
        <a:buChar char="u"/>
        <a:defRPr kumimoji="1" sz="3200">
          <a:solidFill>
            <a:schemeClr val="tx2"/>
          </a:solidFill>
          <a:latin typeface="+mn-lt"/>
          <a:ea typeface="+mn-ea"/>
          <a:cs typeface="+mn-cs"/>
        </a:defRPr>
      </a:lvl1pPr>
      <a:lvl2pPr marL="742950" indent="-285750" algn="l" rtl="0" fontAlgn="base">
        <a:spcBef>
          <a:spcPct val="20000"/>
        </a:spcBef>
        <a:spcAft>
          <a:spcPct val="0"/>
        </a:spcAft>
        <a:buClr>
          <a:srgbClr val="898995"/>
        </a:buClr>
        <a:buSzPct val="55000"/>
        <a:buFont typeface="Wingdings" pitchFamily="2" charset="2"/>
        <a:buChar char="u"/>
        <a:defRPr kumimoji="1" sz="2800">
          <a:solidFill>
            <a:schemeClr val="tx2"/>
          </a:solidFill>
          <a:latin typeface="+mn-lt"/>
          <a:ea typeface="+mn-ea"/>
          <a:cs typeface="+mn-cs"/>
        </a:defRPr>
      </a:lvl2pPr>
      <a:lvl3pPr marL="1143000" indent="-228600" algn="l" rtl="0" fontAlgn="base">
        <a:spcBef>
          <a:spcPct val="20000"/>
        </a:spcBef>
        <a:spcAft>
          <a:spcPct val="0"/>
        </a:spcAft>
        <a:buClr>
          <a:srgbClr val="906351"/>
        </a:buClr>
        <a:buSzPct val="55000"/>
        <a:buFont typeface="Wingdings" pitchFamily="2" charset="2"/>
        <a:buChar char="u"/>
        <a:defRPr kumimoji="1" sz="2400">
          <a:solidFill>
            <a:schemeClr val="tx2"/>
          </a:solidFill>
          <a:latin typeface="+mn-lt"/>
          <a:ea typeface="+mn-ea"/>
          <a:cs typeface="+mn-cs"/>
        </a:defRPr>
      </a:lvl3pPr>
      <a:lvl4pPr marL="1600200" indent="-228600" algn="l" rtl="0" fontAlgn="base">
        <a:spcBef>
          <a:spcPct val="20000"/>
        </a:spcBef>
        <a:spcAft>
          <a:spcPct val="0"/>
        </a:spcAft>
        <a:buClr>
          <a:srgbClr val="708B7E"/>
        </a:buClr>
        <a:buSzPct val="50000"/>
        <a:buFont typeface="Wingdings" pitchFamily="2" charset="2"/>
        <a:buChar char="u"/>
        <a:defRPr kumimoji="1" sz="2000">
          <a:solidFill>
            <a:schemeClr val="tx2"/>
          </a:solidFill>
          <a:latin typeface="+mn-lt"/>
          <a:ea typeface="+mn-ea"/>
          <a:cs typeface="+mn-cs"/>
        </a:defRPr>
      </a:lvl4pPr>
      <a:lvl5pPr marL="2057400" indent="-228600" algn="l" rtl="0" fontAlgn="base">
        <a:spcBef>
          <a:spcPct val="20000"/>
        </a:spcBef>
        <a:spcAft>
          <a:spcPct val="0"/>
        </a:spcAft>
        <a:buClr>
          <a:srgbClr val="8B8B69"/>
        </a:buClr>
        <a:buSzPct val="45000"/>
        <a:buFont typeface="Wingdings" pitchFamily="2" charset="2"/>
        <a:buChar char="u"/>
        <a:defRPr kumimoji="1" sz="2000">
          <a:solidFill>
            <a:schemeClr val="tx2"/>
          </a:solidFill>
          <a:latin typeface="+mn-lt"/>
          <a:ea typeface="+mn-ea"/>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______1.xlsx"/><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package" Target="../embeddings/Microsoft_Excel_______2.xlsx"/></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package" Target="../embeddings/Microsoft_Excel_______3.xlsx"/></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package" Target="../embeddings/Microsoft_Excel_______4.xlsx"/></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emf"/><Relationship Id="rId4" Type="http://schemas.openxmlformats.org/officeDocument/2006/relationships/package" Target="../embeddings/Microsoft_Excel_______5.xlsx"/></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1484785"/>
            <a:ext cx="8136904" cy="2115666"/>
          </a:xfrm>
        </p:spPr>
        <p:txBody>
          <a:bodyPr/>
          <a:lstStyle/>
          <a:p>
            <a:pPr>
              <a:spcAft>
                <a:spcPts val="0"/>
              </a:spcAft>
              <a:defRPr/>
            </a:pPr>
            <a:r>
              <a:rPr lang="ja-JP" altLang="en-US" dirty="0" smtClean="0"/>
              <a:t>ＩＴ技術者の心の健康</a:t>
            </a:r>
            <a:endParaRPr lang="ja-JP" altLang="en-US" sz="2700" dirty="0"/>
          </a:p>
        </p:txBody>
      </p:sp>
      <p:sp>
        <p:nvSpPr>
          <p:cNvPr id="3" name="サブタイトル 2"/>
          <p:cNvSpPr>
            <a:spLocks noGrp="1"/>
          </p:cNvSpPr>
          <p:nvPr>
            <p:ph type="subTitle" idx="1"/>
          </p:nvPr>
        </p:nvSpPr>
        <p:spPr>
          <a:xfrm>
            <a:off x="300038" y="4314825"/>
            <a:ext cx="6400800" cy="1185863"/>
          </a:xfrm>
        </p:spPr>
        <p:txBody>
          <a:bodyPr rtlCol="0">
            <a:normAutofit fontScale="85000" lnSpcReduction="20000"/>
          </a:bodyPr>
          <a:lstStyle/>
          <a:p>
            <a:pPr fontAlgn="auto">
              <a:spcAft>
                <a:spcPts val="0"/>
              </a:spcAft>
              <a:buClr>
                <a:schemeClr val="accent1">
                  <a:shade val="75000"/>
                </a:schemeClr>
              </a:buClr>
              <a:buFont typeface="Wingdings"/>
              <a:buNone/>
              <a:defRPr/>
            </a:pPr>
            <a:r>
              <a:rPr lang="ja-JP" altLang="en-US" dirty="0" smtClean="0"/>
              <a:t> ～ アレキシサイミア（失感情言語化症）との関連でＩＴ技術者、管理者や経営者の方々に心掛けてほしいこと</a:t>
            </a:r>
            <a:endParaRPr lang="ja-JP" altLang="en-US" dirty="0"/>
          </a:p>
        </p:txBody>
      </p:sp>
      <p:sp>
        <p:nvSpPr>
          <p:cNvPr id="15363" name="テキスト ボックス 3"/>
          <p:cNvSpPr txBox="1">
            <a:spLocks noChangeArrowheads="1"/>
          </p:cNvSpPr>
          <p:nvPr/>
        </p:nvSpPr>
        <p:spPr bwMode="auto">
          <a:xfrm>
            <a:off x="2601913" y="6019800"/>
            <a:ext cx="6542087" cy="923925"/>
          </a:xfrm>
          <a:prstGeom prst="rect">
            <a:avLst/>
          </a:prstGeom>
          <a:noFill/>
          <a:ln w="9525">
            <a:noFill/>
            <a:miter lim="800000"/>
            <a:headEnd/>
            <a:tailEnd/>
          </a:ln>
        </p:spPr>
        <p:txBody>
          <a:bodyPr wrap="none">
            <a:spAutoFit/>
          </a:bodyPr>
          <a:lstStyle/>
          <a:p>
            <a:pPr algn="r"/>
            <a:r>
              <a:rPr lang="ja-JP" altLang="en-US">
                <a:latin typeface="Century Schoolbook" pitchFamily="18" charset="0"/>
                <a:ea typeface="ＭＳ Ｐ明朝" pitchFamily="18" charset="-128"/>
              </a:rPr>
              <a:t>放送大学大学院文化科学研究科臨床心理プログラム 修士全科生</a:t>
            </a:r>
            <a:endParaRPr lang="en-US" altLang="ja-JP">
              <a:latin typeface="Century Schoolbook" pitchFamily="18" charset="0"/>
              <a:ea typeface="ＭＳ Ｐ明朝" pitchFamily="18" charset="-128"/>
            </a:endParaRPr>
          </a:p>
          <a:p>
            <a:pPr algn="r"/>
            <a:r>
              <a:rPr lang="ja-JP" altLang="en-US">
                <a:latin typeface="Century Schoolbook" pitchFamily="18" charset="0"/>
                <a:ea typeface="ＭＳ Ｐ明朝" pitchFamily="18" charset="-128"/>
              </a:rPr>
              <a:t>三村　和子</a:t>
            </a:r>
            <a:endParaRPr lang="en-US" altLang="ja-JP">
              <a:latin typeface="Century Schoolbook" pitchFamily="18" charset="0"/>
              <a:ea typeface="ＭＳ Ｐ明朝" pitchFamily="18" charset="-128"/>
            </a:endParaRPr>
          </a:p>
          <a:p>
            <a:pPr algn="r"/>
            <a:endParaRPr lang="ja-JP" altLang="en-US">
              <a:latin typeface="Century Schoolbook" pitchFamily="18" charset="0"/>
              <a:ea typeface="ＭＳ Ｐ明朝" pitchFamily="18"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日本への紹介</a:t>
            </a:r>
            <a:endParaRPr lang="ja-JP" altLang="en-US" dirty="0"/>
          </a:p>
        </p:txBody>
      </p:sp>
      <p:sp>
        <p:nvSpPr>
          <p:cNvPr id="28674" name="コンテンツ プレースホルダー 2"/>
          <p:cNvSpPr>
            <a:spLocks noGrp="1"/>
          </p:cNvSpPr>
          <p:nvPr>
            <p:ph idx="1"/>
          </p:nvPr>
        </p:nvSpPr>
        <p:spPr/>
        <p:txBody>
          <a:bodyPr/>
          <a:lstStyle/>
          <a:p>
            <a:r>
              <a:rPr lang="en-US" altLang="ja-JP" sz="2400" smtClean="0"/>
              <a:t>1977</a:t>
            </a:r>
            <a:r>
              <a:rPr lang="ja-JP" altLang="en-US" sz="2400" smtClean="0"/>
              <a:t>年　第</a:t>
            </a:r>
            <a:r>
              <a:rPr lang="en-US" altLang="ja-JP" sz="2400" smtClean="0"/>
              <a:t>4</a:t>
            </a:r>
            <a:r>
              <a:rPr lang="ja-JP" altLang="en-US" sz="2400" smtClean="0"/>
              <a:t>回国際心身医学会（京都）にて、心身医学の創始者池見酉次郎が紹介。</a:t>
            </a:r>
            <a:endParaRPr lang="en-US" altLang="ja-JP" sz="2400" smtClean="0"/>
          </a:p>
          <a:p>
            <a:pPr lvl="1"/>
            <a:r>
              <a:rPr lang="ja-JP" altLang="en-US" sz="2000" smtClean="0"/>
              <a:t>池見博士</a:t>
            </a:r>
            <a:r>
              <a:rPr lang="en-US" altLang="ja-JP" sz="2000" smtClean="0"/>
              <a:t>(1993)</a:t>
            </a:r>
            <a:r>
              <a:rPr lang="ja-JP" altLang="en-US" sz="2000" smtClean="0"/>
              <a:t>による問題の指摘</a:t>
            </a:r>
            <a:endParaRPr lang="en-US" altLang="ja-JP" sz="2000" smtClean="0"/>
          </a:p>
          <a:p>
            <a:pPr lvl="2"/>
            <a:r>
              <a:rPr lang="ja-JP" altLang="en-US" sz="1800" smtClean="0"/>
              <a:t>「アレキシサイミアの先導的な役割のもう１つの面として、、</a:t>
            </a:r>
            <a:r>
              <a:rPr lang="en-US" altLang="ja-JP" sz="1800" smtClean="0"/>
              <a:t>Weiner</a:t>
            </a:r>
            <a:r>
              <a:rPr lang="ja-JP" altLang="en-US" sz="1800" smtClean="0"/>
              <a:t>（国際心身医学会前理事長）が述べているように、“今日ではパーソナルな心因よりも、社会的なインパクトの役割の方が重大化しつつある”といえよう。</a:t>
            </a:r>
            <a:r>
              <a:rPr lang="ja-JP" altLang="en-US" sz="1800" smtClean="0">
                <a:solidFill>
                  <a:srgbClr val="FF0000"/>
                </a:solidFill>
              </a:rPr>
              <a:t>幼児からの性格形成の障害に基づくアレキシサイミアよりも、ハイテク社会の進展に基づく現代人のロボット化（失感情、失体感の傾向）の急速な広がりが問題といえよう。</a:t>
            </a:r>
            <a:r>
              <a:rPr lang="ja-JP" altLang="en-US" sz="1800" smtClean="0"/>
              <a:t>」</a:t>
            </a:r>
            <a:endParaRPr lang="en-US" altLang="ja-JP" sz="1800" smtClean="0"/>
          </a:p>
          <a:p>
            <a:r>
              <a:rPr lang="ja-JP" altLang="en-US" sz="2400" smtClean="0"/>
              <a:t>心身症と神経症の相違</a:t>
            </a:r>
            <a:endParaRPr lang="en-US" altLang="ja-JP" sz="2400" smtClean="0"/>
          </a:p>
          <a:p>
            <a:pPr lvl="1"/>
            <a:r>
              <a:rPr lang="ja-JP" altLang="en-US" sz="1800" smtClean="0"/>
              <a:t>「社会適応という面からみると、神経症の患者はちょっとしたことで感情的になったり対人関係において不適応をきたすことが多いが、心身症の患者の場合は頼まれるといやとはいえず、他人によく気をつかい、過剰適応の傾向がみられる」</a:t>
            </a:r>
            <a:r>
              <a:rPr lang="en-US" altLang="ja-JP" sz="1800" smtClean="0"/>
              <a:t>(</a:t>
            </a:r>
            <a:r>
              <a:rPr lang="ja-JP" altLang="en-US" sz="1800" smtClean="0"/>
              <a:t>福島</a:t>
            </a:r>
            <a:r>
              <a:rPr lang="en-US" altLang="ja-JP" sz="1800" smtClean="0"/>
              <a:t>, 1990, p.192)</a:t>
            </a:r>
          </a:p>
        </p:txBody>
      </p:sp>
      <p:sp>
        <p:nvSpPr>
          <p:cNvPr id="28675"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28676"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53E6BF9-5FA0-4F8E-8BD2-D1781B04C64E}" type="slidenum">
              <a:rPr lang="ja-JP" altLang="en-US"/>
              <a:pPr fontAlgn="base">
                <a:spcBef>
                  <a:spcPct val="0"/>
                </a:spcBef>
                <a:spcAft>
                  <a:spcPct val="0"/>
                </a:spcAft>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アレキシサイミアの発生機序に</a:t>
            </a:r>
            <a:r>
              <a:rPr lang="en-US" altLang="ja-JP" dirty="0" smtClean="0"/>
              <a:t/>
            </a:r>
            <a:br>
              <a:rPr lang="en-US" altLang="ja-JP" dirty="0" smtClean="0"/>
            </a:br>
            <a:r>
              <a:rPr lang="ja-JP" altLang="en-US" dirty="0" smtClean="0"/>
              <a:t>関する研究</a:t>
            </a:r>
            <a:endParaRPr lang="ja-JP" altLang="en-US" sz="3600" dirty="0"/>
          </a:p>
        </p:txBody>
      </p:sp>
      <p:sp>
        <p:nvSpPr>
          <p:cNvPr id="3" name="コンテンツ プレースホルダー 2"/>
          <p:cNvSpPr>
            <a:spLocks noGrp="1"/>
          </p:cNvSpPr>
          <p:nvPr>
            <p:ph idx="1"/>
          </p:nvPr>
        </p:nvSpPr>
        <p:spPr/>
        <p:txBody>
          <a:bodyPr rtlCol="0">
            <a:normAutofit lnSpcReduction="10000"/>
          </a:bodyPr>
          <a:lstStyle/>
          <a:p>
            <a:pPr marL="0" indent="0" fontAlgn="auto">
              <a:spcAft>
                <a:spcPts val="0"/>
              </a:spcAft>
              <a:buClr>
                <a:schemeClr val="accent1">
                  <a:shade val="75000"/>
                </a:schemeClr>
              </a:buClr>
              <a:buFont typeface="Wingdings"/>
              <a:buNone/>
              <a:defRPr/>
            </a:pPr>
            <a:r>
              <a:rPr lang="ja-JP" altLang="en-US" dirty="0" smtClean="0"/>
              <a:t>福西</a:t>
            </a:r>
            <a:r>
              <a:rPr lang="en-US" altLang="ja-JP" dirty="0" smtClean="0"/>
              <a:t>(1992)</a:t>
            </a:r>
            <a:r>
              <a:rPr lang="ja-JP" altLang="en-US" dirty="0" smtClean="0"/>
              <a:t>による大別</a:t>
            </a:r>
            <a:endParaRPr lang="en-US" altLang="ja-JP" dirty="0" smtClean="0"/>
          </a:p>
          <a:p>
            <a:pPr marL="0" indent="0" fontAlgn="auto">
              <a:spcAft>
                <a:spcPts val="0"/>
              </a:spcAft>
              <a:buClr>
                <a:schemeClr val="accent1">
                  <a:shade val="75000"/>
                </a:schemeClr>
              </a:buClr>
              <a:buFont typeface="Wingdings"/>
              <a:buNone/>
              <a:defRPr/>
            </a:pPr>
            <a:r>
              <a:rPr lang="ja-JP" altLang="en-US" dirty="0" smtClean="0"/>
              <a:t>①遺伝学的 </a:t>
            </a:r>
            <a:r>
              <a:rPr lang="en-US" altLang="ja-JP" dirty="0" smtClean="0"/>
              <a:t>genetic</a:t>
            </a:r>
          </a:p>
          <a:p>
            <a:pPr marL="0" indent="0" fontAlgn="auto">
              <a:spcAft>
                <a:spcPts val="0"/>
              </a:spcAft>
              <a:buClr>
                <a:schemeClr val="accent1">
                  <a:shade val="75000"/>
                </a:schemeClr>
              </a:buClr>
              <a:buFont typeface="Wingdings"/>
              <a:buNone/>
              <a:defRPr/>
            </a:pPr>
            <a:r>
              <a:rPr lang="ja-JP" altLang="en-US" dirty="0" smtClean="0"/>
              <a:t>②神経生理学的 </a:t>
            </a:r>
            <a:r>
              <a:rPr lang="en-US" altLang="ja-JP" dirty="0" smtClean="0"/>
              <a:t>neurophysiological</a:t>
            </a:r>
            <a:r>
              <a:rPr lang="ja-JP" altLang="en-US" dirty="0" smtClean="0"/>
              <a:t>　あるいは神経解剖学的 </a:t>
            </a:r>
            <a:r>
              <a:rPr lang="en-US" altLang="ja-JP" dirty="0" smtClean="0"/>
              <a:t>neuroanatomical</a:t>
            </a:r>
          </a:p>
          <a:p>
            <a:pPr marL="0" indent="0" fontAlgn="auto">
              <a:spcAft>
                <a:spcPts val="0"/>
              </a:spcAft>
              <a:buClr>
                <a:schemeClr val="accent1">
                  <a:shade val="75000"/>
                </a:schemeClr>
              </a:buClr>
              <a:buFont typeface="Wingdings"/>
              <a:buNone/>
              <a:defRPr/>
            </a:pPr>
            <a:r>
              <a:rPr lang="ja-JP" altLang="en-US" dirty="0" smtClean="0"/>
              <a:t>③発達的 </a:t>
            </a:r>
            <a:r>
              <a:rPr lang="en-US" altLang="ja-JP" dirty="0" smtClean="0"/>
              <a:t>developmental</a:t>
            </a:r>
          </a:p>
          <a:p>
            <a:pPr marL="0" indent="0" fontAlgn="auto">
              <a:spcAft>
                <a:spcPts val="0"/>
              </a:spcAft>
              <a:buClr>
                <a:schemeClr val="accent1">
                  <a:shade val="75000"/>
                </a:schemeClr>
              </a:buClr>
              <a:buFont typeface="Wingdings"/>
              <a:buNone/>
              <a:defRPr/>
            </a:pPr>
            <a:r>
              <a:rPr lang="ja-JP" altLang="en-US" dirty="0" smtClean="0"/>
              <a:t>④精神力動的 </a:t>
            </a:r>
            <a:r>
              <a:rPr lang="en-US" altLang="ja-JP" dirty="0" smtClean="0"/>
              <a:t>psychodynamic</a:t>
            </a:r>
          </a:p>
          <a:p>
            <a:pPr marL="0" indent="0" fontAlgn="auto">
              <a:spcAft>
                <a:spcPts val="0"/>
              </a:spcAft>
              <a:buClr>
                <a:schemeClr val="accent1">
                  <a:shade val="75000"/>
                </a:schemeClr>
              </a:buClr>
              <a:buFont typeface="Wingdings"/>
              <a:buNone/>
              <a:defRPr/>
            </a:pPr>
            <a:r>
              <a:rPr lang="ja-JP" altLang="en-US" dirty="0" smtClean="0"/>
              <a:t>⑤社会学的 </a:t>
            </a:r>
            <a:r>
              <a:rPr lang="en-US" altLang="ja-JP" dirty="0" smtClean="0"/>
              <a:t>social</a:t>
            </a:r>
          </a:p>
          <a:p>
            <a:pPr marL="0" indent="0" fontAlgn="auto">
              <a:spcAft>
                <a:spcPts val="0"/>
              </a:spcAft>
              <a:buClr>
                <a:schemeClr val="accent1">
                  <a:shade val="75000"/>
                </a:schemeClr>
              </a:buClr>
              <a:buFont typeface="Wingdings"/>
              <a:buNone/>
              <a:defRPr/>
            </a:pPr>
            <a:r>
              <a:rPr lang="ja-JP" altLang="en-US" dirty="0" smtClean="0"/>
              <a:t>⑥知的 </a:t>
            </a:r>
            <a:r>
              <a:rPr lang="en-US" altLang="ja-JP" dirty="0" smtClean="0"/>
              <a:t>intellectual</a:t>
            </a:r>
          </a:p>
        </p:txBody>
      </p:sp>
      <p:sp>
        <p:nvSpPr>
          <p:cNvPr id="29699"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29700"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69DDDC7-9545-4E98-8C44-6CD8BAEBC821}" type="slidenum">
              <a:rPr lang="ja-JP" altLang="en-US"/>
              <a:pPr fontAlgn="base">
                <a:spcBef>
                  <a:spcPct val="0"/>
                </a:spcBef>
                <a:spcAft>
                  <a:spcPct val="0"/>
                </a:spcAft>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最近の脳機能に関する研究</a:t>
            </a:r>
            <a:endParaRPr lang="ja-JP" altLang="en-US" dirty="0"/>
          </a:p>
        </p:txBody>
      </p:sp>
      <p:sp>
        <p:nvSpPr>
          <p:cNvPr id="3" name="コンテンツ プレースホルダー 2"/>
          <p:cNvSpPr>
            <a:spLocks noGrp="1"/>
          </p:cNvSpPr>
          <p:nvPr>
            <p:ph idx="1"/>
          </p:nvPr>
        </p:nvSpPr>
        <p:spPr/>
        <p:txBody>
          <a:bodyPr rtlCol="0">
            <a:normAutofit/>
          </a:bodyPr>
          <a:lstStyle/>
          <a:p>
            <a:pPr fontAlgn="auto">
              <a:spcAft>
                <a:spcPts val="0"/>
              </a:spcAft>
              <a:buClr>
                <a:schemeClr val="accent1">
                  <a:shade val="75000"/>
                </a:schemeClr>
              </a:buClr>
              <a:buFont typeface="Wingdings"/>
              <a:buChar char="u"/>
              <a:defRPr/>
            </a:pPr>
            <a:r>
              <a:rPr lang="ja-JP" altLang="en-US" dirty="0" smtClean="0"/>
              <a:t>左右</a:t>
            </a:r>
            <a:r>
              <a:rPr lang="ja-JP" altLang="en-US" dirty="0"/>
              <a:t>の大脳半球間の連絡に障害があるとする仮説と、右大脳半球（</a:t>
            </a:r>
            <a:r>
              <a:rPr lang="ja-JP" altLang="en-US" dirty="0" smtClean="0"/>
              <a:t>空想や</a:t>
            </a:r>
            <a:r>
              <a:rPr lang="ja-JP" altLang="en-US" dirty="0"/>
              <a:t>夢は優位に活性化）の機能不全の結果とする仮説がある。</a:t>
            </a:r>
          </a:p>
          <a:p>
            <a:pPr fontAlgn="auto">
              <a:spcAft>
                <a:spcPts val="0"/>
              </a:spcAft>
              <a:buClr>
                <a:schemeClr val="accent1">
                  <a:shade val="75000"/>
                </a:schemeClr>
              </a:buClr>
              <a:buFont typeface="Wingdings"/>
              <a:buChar char="u"/>
              <a:defRPr/>
            </a:pPr>
            <a:r>
              <a:rPr lang="ja-JP" altLang="en-US" dirty="0" smtClean="0"/>
              <a:t>守口</a:t>
            </a:r>
            <a:r>
              <a:rPr lang="en-US" altLang="ja-JP" dirty="0" smtClean="0"/>
              <a:t>(2011)</a:t>
            </a:r>
            <a:r>
              <a:rPr lang="ja-JP" altLang="en-US" dirty="0" smtClean="0"/>
              <a:t>による脳内</a:t>
            </a:r>
            <a:r>
              <a:rPr lang="ja-JP" altLang="en-US" dirty="0"/>
              <a:t>の情報処理機構に関する脳画像研究では、「心像性</a:t>
            </a:r>
            <a:r>
              <a:rPr lang="en-US" altLang="ja-JP" dirty="0"/>
              <a:t>(imaginary)</a:t>
            </a:r>
            <a:r>
              <a:rPr lang="ja-JP" altLang="en-US" dirty="0"/>
              <a:t>・想像性</a:t>
            </a:r>
            <a:r>
              <a:rPr lang="en-US" altLang="ja-JP" dirty="0"/>
              <a:t>(fantasy)</a:t>
            </a:r>
            <a:r>
              <a:rPr lang="ja-JP" altLang="en-US" dirty="0"/>
              <a:t>」に</a:t>
            </a:r>
            <a:r>
              <a:rPr lang="ja-JP" altLang="en-US" dirty="0" smtClean="0"/>
              <a:t>関し</a:t>
            </a:r>
            <a:r>
              <a:rPr lang="ja-JP" altLang="en-US" dirty="0"/>
              <a:t>、想像活動に重要な後部帯状回の脳活動が低下していることが確認されている。</a:t>
            </a:r>
          </a:p>
          <a:p>
            <a:pPr marL="0" indent="0" fontAlgn="auto">
              <a:spcAft>
                <a:spcPts val="0"/>
              </a:spcAft>
              <a:buClr>
                <a:schemeClr val="accent1">
                  <a:shade val="75000"/>
                </a:schemeClr>
              </a:buClr>
              <a:buFont typeface="Wingdings"/>
              <a:buNone/>
              <a:defRPr/>
            </a:pPr>
            <a:endParaRPr lang="ja-JP" altLang="en-US" dirty="0"/>
          </a:p>
        </p:txBody>
      </p:sp>
      <p:sp>
        <p:nvSpPr>
          <p:cNvPr id="30723"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30724"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EF175BE-37D2-451C-95C2-FFAFD4A76390}" type="slidenum">
              <a:rPr lang="ja-JP" altLang="en-US"/>
              <a:pPr fontAlgn="base">
                <a:spcBef>
                  <a:spcPct val="0"/>
                </a:spcBef>
                <a:spcAft>
                  <a:spcPct val="0"/>
                </a:spcAft>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２　心の病とアレキシサイミア</a:t>
            </a:r>
            <a:endParaRPr lang="ja-JP" altLang="en-US" dirty="0"/>
          </a:p>
        </p:txBody>
      </p:sp>
      <p:sp>
        <p:nvSpPr>
          <p:cNvPr id="3" name="テキスト プレースホルダー 2"/>
          <p:cNvSpPr>
            <a:spLocks noGrp="1"/>
          </p:cNvSpPr>
          <p:nvPr>
            <p:ph type="body" idx="1"/>
          </p:nvPr>
        </p:nvSpPr>
        <p:spPr>
          <a:xfrm>
            <a:off x="722313" y="1928813"/>
            <a:ext cx="7772400" cy="2692400"/>
          </a:xfrm>
        </p:spPr>
        <p:txBody>
          <a:bodyPr rtlCol="0">
            <a:normAutofit/>
          </a:bodyPr>
          <a:lstStyle/>
          <a:p>
            <a:pPr fontAlgn="auto">
              <a:spcAft>
                <a:spcPts val="0"/>
              </a:spcAft>
              <a:buClr>
                <a:schemeClr val="accent1">
                  <a:shade val="75000"/>
                </a:schemeClr>
              </a:buClr>
              <a:buFont typeface="Wingdings"/>
              <a:buNone/>
              <a:defRPr/>
            </a:pPr>
            <a:endParaRPr lang="ja-JP" altLang="en-US" dirty="0"/>
          </a:p>
        </p:txBody>
      </p:sp>
      <p:sp>
        <p:nvSpPr>
          <p:cNvPr id="31747"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E458B5F-765C-41A7-A598-DCACD90ACD31}" type="slidenum">
              <a:rPr lang="ja-JP" altLang="en-US"/>
              <a:pPr fontAlgn="base">
                <a:spcBef>
                  <a:spcPct val="0"/>
                </a:spcBef>
                <a:spcAft>
                  <a:spcPct val="0"/>
                </a:spcAft>
              </a:pPr>
              <a:t>13</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a:t>心の病の成り立ち：病態</a:t>
            </a:r>
            <a:r>
              <a:rPr lang="ja-JP" altLang="en-US" dirty="0" smtClean="0"/>
              <a:t>水準</a:t>
            </a:r>
            <a:endParaRPr lang="ja-JP" altLang="en-US" dirty="0"/>
          </a:p>
        </p:txBody>
      </p:sp>
      <p:sp>
        <p:nvSpPr>
          <p:cNvPr id="1072" name="フッター プレースホルダー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1073" name="スライド番号プレースホルダー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8080CBD-FCCF-44DD-8069-C83DF7DA9493}" type="slidenum">
              <a:rPr lang="ja-JP" altLang="en-US"/>
              <a:pPr fontAlgn="base">
                <a:spcBef>
                  <a:spcPct val="0"/>
                </a:spcBef>
                <a:spcAft>
                  <a:spcPct val="0"/>
                </a:spcAft>
              </a:pPr>
              <a:t>14</a:t>
            </a:fld>
            <a:endParaRPr lang="en-US" altLang="ja-JP"/>
          </a:p>
        </p:txBody>
      </p:sp>
      <p:sp>
        <p:nvSpPr>
          <p:cNvPr id="1074" name="テキスト ボックス 6"/>
          <p:cNvSpPr txBox="1">
            <a:spLocks noChangeArrowheads="1"/>
          </p:cNvSpPr>
          <p:nvPr/>
        </p:nvSpPr>
        <p:spPr bwMode="auto">
          <a:xfrm>
            <a:off x="7380288" y="5381625"/>
            <a:ext cx="1500187" cy="307975"/>
          </a:xfrm>
          <a:prstGeom prst="rect">
            <a:avLst/>
          </a:prstGeom>
          <a:noFill/>
          <a:ln w="9525">
            <a:noFill/>
            <a:miter lim="800000"/>
            <a:headEnd/>
            <a:tailEnd/>
          </a:ln>
        </p:spPr>
        <p:txBody>
          <a:bodyPr wrap="none">
            <a:spAutoFit/>
          </a:bodyPr>
          <a:lstStyle/>
          <a:p>
            <a:r>
              <a:rPr lang="en-US" altLang="ja-JP" sz="1400">
                <a:latin typeface="Century Schoolbook" pitchFamily="18" charset="0"/>
                <a:ea typeface="ＭＳ Ｐ明朝" pitchFamily="18" charset="-128"/>
              </a:rPr>
              <a:t>(</a:t>
            </a:r>
            <a:r>
              <a:rPr lang="ja-JP" altLang="en-US" sz="1400">
                <a:latin typeface="Century Schoolbook" pitchFamily="18" charset="0"/>
                <a:ea typeface="ＭＳ Ｐ明朝" pitchFamily="18" charset="-128"/>
              </a:rPr>
              <a:t>福島</a:t>
            </a:r>
            <a:r>
              <a:rPr lang="en-US" altLang="ja-JP" sz="1400">
                <a:latin typeface="Century Schoolbook" pitchFamily="18" charset="0"/>
                <a:ea typeface="ＭＳ Ｐ明朝" pitchFamily="18" charset="-128"/>
              </a:rPr>
              <a:t>, 1990, p.25)</a:t>
            </a:r>
            <a:endParaRPr lang="ja-JP" altLang="en-US" sz="1400">
              <a:latin typeface="Century Schoolbook" pitchFamily="18" charset="0"/>
              <a:ea typeface="ＭＳ Ｐ明朝" pitchFamily="18" charset="-128"/>
            </a:endParaRPr>
          </a:p>
        </p:txBody>
      </p:sp>
      <p:sp>
        <p:nvSpPr>
          <p:cNvPr id="8" name="円/楕円 7"/>
          <p:cNvSpPr/>
          <p:nvPr/>
        </p:nvSpPr>
        <p:spPr>
          <a:xfrm>
            <a:off x="4140200" y="3933825"/>
            <a:ext cx="1008063" cy="4318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ja-JP" altLang="en-US"/>
          </a:p>
        </p:txBody>
      </p:sp>
      <p:graphicFrame>
        <p:nvGraphicFramePr>
          <p:cNvPr id="1070" name="Object 46"/>
          <p:cNvGraphicFramePr>
            <a:graphicFrameLocks noChangeAspect="1"/>
          </p:cNvGraphicFramePr>
          <p:nvPr/>
        </p:nvGraphicFramePr>
        <p:xfrm>
          <a:off x="323850" y="1460500"/>
          <a:ext cx="8634413" cy="3997325"/>
        </p:xfrm>
        <a:graphic>
          <a:graphicData uri="http://schemas.openxmlformats.org/presentationml/2006/ole">
            <mc:AlternateContent xmlns:mc="http://schemas.openxmlformats.org/markup-compatibility/2006">
              <mc:Choice xmlns:v="urn:schemas-microsoft-com:vml" Requires="v">
                <p:oleObj spid="_x0000_s1071" name="ワークシート" r:id="rId5" imgW="8248583" imgH="3819560" progId="">
                  <p:embed/>
                </p:oleObj>
              </mc:Choice>
              <mc:Fallback>
                <p:oleObj name="ワークシート" r:id="rId5" imgW="8248583" imgH="3819560" progId="">
                  <p:embed/>
                  <p:pic>
                    <p:nvPicPr>
                      <p:cNvPr id="0" name="Picture 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1460500"/>
                        <a:ext cx="8634413" cy="399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a:t>うつ</a:t>
            </a:r>
            <a:r>
              <a:rPr lang="ja-JP" altLang="en-US" dirty="0" smtClean="0"/>
              <a:t>病とアレキシサイミア</a:t>
            </a:r>
            <a:endParaRPr lang="ja-JP" altLang="en-US" dirty="0"/>
          </a:p>
        </p:txBody>
      </p:sp>
      <p:sp>
        <p:nvSpPr>
          <p:cNvPr id="3" name="コンテンツ プレースホルダー 2"/>
          <p:cNvSpPr>
            <a:spLocks noGrp="1"/>
          </p:cNvSpPr>
          <p:nvPr>
            <p:ph idx="1"/>
          </p:nvPr>
        </p:nvSpPr>
        <p:spPr/>
        <p:txBody>
          <a:bodyPr rtlCol="0">
            <a:normAutofit fontScale="77500" lnSpcReduction="20000"/>
          </a:bodyPr>
          <a:lstStyle/>
          <a:p>
            <a:pPr fontAlgn="auto">
              <a:spcAft>
                <a:spcPts val="0"/>
              </a:spcAft>
              <a:buClr>
                <a:schemeClr val="accent1">
                  <a:shade val="75000"/>
                </a:schemeClr>
              </a:buClr>
              <a:buFont typeface="Wingdings"/>
              <a:buChar char="u"/>
              <a:defRPr/>
            </a:pPr>
            <a:r>
              <a:rPr lang="ja-JP" altLang="en-US" sz="4300" dirty="0"/>
              <a:t>ひとことでいうと</a:t>
            </a:r>
            <a:r>
              <a:rPr lang="ja-JP" altLang="en-US" sz="4300" dirty="0" smtClean="0"/>
              <a:t>？</a:t>
            </a:r>
            <a:endParaRPr lang="ja-JP" altLang="en-US" sz="4300" dirty="0"/>
          </a:p>
          <a:p>
            <a:pPr lvl="1" fontAlgn="auto">
              <a:spcAft>
                <a:spcPts val="0"/>
              </a:spcAft>
              <a:buClr>
                <a:schemeClr val="tx2">
                  <a:tint val="75000"/>
                </a:schemeClr>
              </a:buClr>
              <a:buFont typeface="Wingdings"/>
              <a:buChar char="u"/>
              <a:defRPr/>
            </a:pPr>
            <a:r>
              <a:rPr lang="ja-JP" altLang="en-US" sz="3900" dirty="0"/>
              <a:t>うつ</a:t>
            </a:r>
            <a:r>
              <a:rPr lang="ja-JP" altLang="en-US" sz="3900" dirty="0" smtClean="0"/>
              <a:t>病：</a:t>
            </a:r>
            <a:r>
              <a:rPr lang="ja-JP" altLang="en-US" sz="3900" dirty="0"/>
              <a:t>感情障害という</a:t>
            </a:r>
            <a:r>
              <a:rPr lang="ja-JP" altLang="en-US" sz="3900" dirty="0" smtClean="0"/>
              <a:t>病気（笠原</a:t>
            </a:r>
            <a:r>
              <a:rPr lang="en-US" altLang="ja-JP" sz="3900" dirty="0" smtClean="0"/>
              <a:t>, 2009)</a:t>
            </a:r>
          </a:p>
          <a:p>
            <a:pPr lvl="1" fontAlgn="auto">
              <a:spcAft>
                <a:spcPts val="0"/>
              </a:spcAft>
              <a:buClr>
                <a:schemeClr val="tx2">
                  <a:tint val="75000"/>
                </a:schemeClr>
              </a:buClr>
              <a:buFont typeface="Wingdings"/>
              <a:buChar char="u"/>
              <a:defRPr/>
            </a:pPr>
            <a:r>
              <a:rPr lang="ja-JP" altLang="en-US" sz="3900" dirty="0" smtClean="0"/>
              <a:t>アレキシサイミア：感情コントロールの欠陥</a:t>
            </a:r>
            <a:r>
              <a:rPr lang="ja-JP" altLang="en-US" sz="3900" dirty="0"/>
              <a:t>　</a:t>
            </a:r>
            <a:r>
              <a:rPr lang="ja-JP" altLang="en-US" sz="3900" dirty="0" smtClean="0"/>
              <a:t>（</a:t>
            </a:r>
            <a:r>
              <a:rPr lang="en-US" altLang="ja-JP" sz="3900" dirty="0" smtClean="0"/>
              <a:t>Taylor, 1997</a:t>
            </a:r>
            <a:r>
              <a:rPr lang="ja-JP" altLang="en-US" sz="3900" dirty="0" smtClean="0"/>
              <a:t>）</a:t>
            </a:r>
            <a:endParaRPr lang="en-US" altLang="ja-JP" sz="3900" dirty="0" smtClean="0"/>
          </a:p>
          <a:p>
            <a:pPr fontAlgn="auto">
              <a:spcAft>
                <a:spcPts val="0"/>
              </a:spcAft>
              <a:buClr>
                <a:schemeClr val="accent1">
                  <a:shade val="75000"/>
                </a:schemeClr>
              </a:buClr>
              <a:buFont typeface="Wingdings"/>
              <a:buChar char="u"/>
              <a:defRPr/>
            </a:pPr>
            <a:r>
              <a:rPr lang="ja-JP" altLang="en-US" sz="4300" dirty="0" smtClean="0"/>
              <a:t>アレキシサイミア、見た目の症状</a:t>
            </a:r>
            <a:endParaRPr lang="en-US" altLang="ja-JP" sz="4300" dirty="0"/>
          </a:p>
          <a:p>
            <a:pPr lvl="1" fontAlgn="auto">
              <a:spcAft>
                <a:spcPts val="0"/>
              </a:spcAft>
              <a:buClr>
                <a:schemeClr val="tx2">
                  <a:tint val="75000"/>
                </a:schemeClr>
              </a:buClr>
              <a:buFont typeface="Wingdings"/>
              <a:buChar char="u"/>
              <a:defRPr/>
            </a:pPr>
            <a:r>
              <a:rPr lang="ja-JP" altLang="en-US" sz="3100" dirty="0" smtClean="0"/>
              <a:t>「一見するとアレキシサイミアと判断された人は（注略）慢性的に陰鬱な気分を感じていてめそめそ泣いたり、怒ったり怒り狂ったりする。しかしながら、集中的に質問してみると、彼らが自分自身の感情についてほとんどわかっておらず、たいていの場合、感情を記憶、空想、より高次の感情あるいは特定の状況に結びつけることができないことがわかる。</a:t>
            </a:r>
            <a:r>
              <a:rPr lang="ja-JP" altLang="en-US" sz="3100" dirty="0"/>
              <a:t>」（</a:t>
            </a:r>
            <a:r>
              <a:rPr lang="en-US" altLang="ja-JP" sz="3100" dirty="0"/>
              <a:t>Taylor, </a:t>
            </a:r>
            <a:r>
              <a:rPr lang="en-US" altLang="ja-JP" sz="3100" dirty="0" smtClean="0"/>
              <a:t>1997, p.32</a:t>
            </a:r>
            <a:r>
              <a:rPr lang="ja-JP" altLang="en-US" sz="3100" dirty="0" smtClean="0"/>
              <a:t>）</a:t>
            </a:r>
            <a:endParaRPr lang="ja-JP" altLang="en-US" sz="3100" dirty="0"/>
          </a:p>
          <a:p>
            <a:pPr lvl="1" fontAlgn="auto">
              <a:spcAft>
                <a:spcPts val="0"/>
              </a:spcAft>
              <a:buClr>
                <a:schemeClr val="tx2">
                  <a:tint val="75000"/>
                </a:schemeClr>
              </a:buClr>
              <a:buFont typeface="Wingdings"/>
              <a:buChar char="u"/>
              <a:defRPr/>
            </a:pPr>
            <a:endParaRPr lang="ja-JP" altLang="en-US" sz="1800" dirty="0"/>
          </a:p>
        </p:txBody>
      </p:sp>
      <p:sp>
        <p:nvSpPr>
          <p:cNvPr id="35843"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35844"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11D721C-1FFA-4A1F-982F-A6D57AA586A7}" type="slidenum">
              <a:rPr lang="ja-JP" altLang="en-US"/>
              <a:pPr fontAlgn="base">
                <a:spcBef>
                  <a:spcPct val="0"/>
                </a:spcBef>
                <a:spcAft>
                  <a:spcPct val="0"/>
                </a:spcAft>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文献よりの臨床事例</a:t>
            </a:r>
            <a:endParaRPr lang="ja-JP" altLang="en-US" dirty="0"/>
          </a:p>
        </p:txBody>
      </p:sp>
      <p:sp>
        <p:nvSpPr>
          <p:cNvPr id="3" name="コンテンツ プレースホルダー 2"/>
          <p:cNvSpPr>
            <a:spLocks noGrp="1"/>
          </p:cNvSpPr>
          <p:nvPr>
            <p:ph idx="1"/>
          </p:nvPr>
        </p:nvSpPr>
        <p:spPr/>
        <p:txBody>
          <a:bodyPr rtlCol="0">
            <a:normAutofit fontScale="77500" lnSpcReduction="20000"/>
          </a:bodyPr>
          <a:lstStyle/>
          <a:p>
            <a:pPr fontAlgn="auto">
              <a:spcAft>
                <a:spcPts val="0"/>
              </a:spcAft>
              <a:buClr>
                <a:schemeClr val="accent1">
                  <a:shade val="75000"/>
                </a:schemeClr>
              </a:buClr>
              <a:buFont typeface="Wingdings"/>
              <a:buChar char="u"/>
              <a:defRPr/>
            </a:pPr>
            <a:r>
              <a:rPr lang="ja-JP" altLang="en-US" dirty="0" smtClean="0"/>
              <a:t>事例</a:t>
            </a:r>
            <a:r>
              <a:rPr lang="en-US" altLang="ja-JP" dirty="0" smtClean="0"/>
              <a:t>A</a:t>
            </a:r>
            <a:r>
              <a:rPr lang="ja-JP" altLang="en-US" dirty="0" smtClean="0"/>
              <a:t>）</a:t>
            </a:r>
            <a:r>
              <a:rPr lang="en-US" altLang="ja-JP" dirty="0"/>
              <a:t>24</a:t>
            </a:r>
            <a:r>
              <a:rPr lang="ja-JP" altLang="en-US" dirty="0"/>
              <a:t>歳男性会社員　★「アレキシサイミアと呼びうる状態に</a:t>
            </a:r>
            <a:r>
              <a:rPr lang="ja-JP" altLang="en-US" dirty="0" smtClean="0"/>
              <a:t>ある」 既往歴</a:t>
            </a:r>
            <a:r>
              <a:rPr lang="ja-JP" altLang="en-US" dirty="0"/>
              <a:t>、心理的状態</a:t>
            </a:r>
          </a:p>
          <a:p>
            <a:pPr lvl="2" fontAlgn="auto">
              <a:spcAft>
                <a:spcPts val="0"/>
              </a:spcAft>
              <a:buClr>
                <a:schemeClr val="accent4">
                  <a:shade val="75000"/>
                </a:schemeClr>
              </a:buClr>
              <a:buFont typeface="Wingdings"/>
              <a:buChar char="u"/>
              <a:defRPr/>
            </a:pPr>
            <a:r>
              <a:rPr lang="ja-JP" altLang="en-US" dirty="0" smtClean="0"/>
              <a:t>仕事</a:t>
            </a:r>
            <a:r>
              <a:rPr lang="ja-JP" altLang="en-US" dirty="0"/>
              <a:t>をやる気がしないということで、会社の健康管理室に紹介された。</a:t>
            </a:r>
          </a:p>
          <a:p>
            <a:pPr lvl="2" fontAlgn="auto">
              <a:spcAft>
                <a:spcPts val="0"/>
              </a:spcAft>
              <a:buClr>
                <a:schemeClr val="accent4">
                  <a:shade val="75000"/>
                </a:schemeClr>
              </a:buClr>
              <a:buFont typeface="Wingdings"/>
              <a:buChar char="u"/>
              <a:defRPr/>
            </a:pPr>
            <a:r>
              <a:rPr lang="ja-JP" altLang="en-US" dirty="0" smtClean="0"/>
              <a:t>精神</a:t>
            </a:r>
            <a:r>
              <a:rPr lang="ja-JP" altLang="en-US" dirty="0"/>
              <a:t>身体疾患を呈しない。</a:t>
            </a:r>
          </a:p>
          <a:p>
            <a:pPr lvl="1" fontAlgn="auto">
              <a:spcAft>
                <a:spcPts val="0"/>
              </a:spcAft>
              <a:buClr>
                <a:schemeClr val="tx2">
                  <a:tint val="75000"/>
                </a:schemeClr>
              </a:buClr>
              <a:buFont typeface="Wingdings"/>
              <a:buChar char="u"/>
              <a:defRPr/>
            </a:pPr>
            <a:r>
              <a:rPr lang="ja-JP" altLang="en-US" dirty="0" smtClean="0"/>
              <a:t>面接</a:t>
            </a:r>
            <a:r>
              <a:rPr lang="ja-JP" altLang="en-US" dirty="0"/>
              <a:t>場面での状態</a:t>
            </a:r>
          </a:p>
          <a:p>
            <a:pPr lvl="2" fontAlgn="auto">
              <a:spcAft>
                <a:spcPts val="0"/>
              </a:spcAft>
              <a:buClr>
                <a:schemeClr val="accent4">
                  <a:shade val="75000"/>
                </a:schemeClr>
              </a:buClr>
              <a:buFont typeface="Wingdings"/>
              <a:buChar char="u"/>
              <a:defRPr/>
            </a:pPr>
            <a:r>
              <a:rPr lang="ja-JP" altLang="en-US" dirty="0" smtClean="0"/>
              <a:t>感情</a:t>
            </a:r>
            <a:r>
              <a:rPr lang="ja-JP" altLang="en-US" dirty="0"/>
              <a:t>がまったくといってよいほど語られず、生活史を聞いても情緒的な交流ができていない</a:t>
            </a:r>
          </a:p>
          <a:p>
            <a:pPr fontAlgn="auto">
              <a:spcAft>
                <a:spcPts val="0"/>
              </a:spcAft>
              <a:buClr>
                <a:schemeClr val="accent1">
                  <a:shade val="75000"/>
                </a:schemeClr>
              </a:buClr>
              <a:buFont typeface="Wingdings"/>
              <a:buChar char="u"/>
              <a:defRPr/>
            </a:pPr>
            <a:r>
              <a:rPr lang="ja-JP" altLang="en-US" dirty="0" smtClean="0"/>
              <a:t>事例</a:t>
            </a:r>
            <a:r>
              <a:rPr lang="en-US" altLang="ja-JP" dirty="0" smtClean="0"/>
              <a:t>B</a:t>
            </a:r>
            <a:r>
              <a:rPr lang="ja-JP" altLang="en-US" dirty="0" smtClean="0"/>
              <a:t>）</a:t>
            </a:r>
            <a:r>
              <a:rPr lang="en-US" altLang="ja-JP" dirty="0"/>
              <a:t>39</a:t>
            </a:r>
            <a:r>
              <a:rPr lang="ja-JP" altLang="en-US" dirty="0"/>
              <a:t>歳男性会社員　★</a:t>
            </a:r>
            <a:r>
              <a:rPr lang="ja-JP" altLang="en-US" dirty="0" smtClean="0"/>
              <a:t>アレキシサイミア </a:t>
            </a:r>
            <a:endParaRPr lang="ja-JP" altLang="en-US" dirty="0"/>
          </a:p>
          <a:p>
            <a:pPr lvl="1" fontAlgn="auto">
              <a:spcAft>
                <a:spcPts val="0"/>
              </a:spcAft>
              <a:buClr>
                <a:schemeClr val="tx2">
                  <a:tint val="75000"/>
                </a:schemeClr>
              </a:buClr>
              <a:buFont typeface="Wingdings"/>
              <a:buChar char="u"/>
              <a:defRPr/>
            </a:pPr>
            <a:r>
              <a:rPr lang="ja-JP" altLang="en-US" dirty="0" smtClean="0"/>
              <a:t>既往歴</a:t>
            </a:r>
            <a:r>
              <a:rPr lang="ja-JP" altLang="en-US" dirty="0"/>
              <a:t>、心理的状態</a:t>
            </a:r>
          </a:p>
          <a:p>
            <a:pPr lvl="2" fontAlgn="auto">
              <a:spcAft>
                <a:spcPts val="0"/>
              </a:spcAft>
              <a:buClr>
                <a:schemeClr val="accent4">
                  <a:shade val="75000"/>
                </a:schemeClr>
              </a:buClr>
              <a:buFont typeface="Wingdings"/>
              <a:buChar char="u"/>
              <a:defRPr/>
            </a:pPr>
            <a:r>
              <a:rPr lang="ja-JP" altLang="en-US" dirty="0" smtClean="0"/>
              <a:t>自分</a:t>
            </a:r>
            <a:r>
              <a:rPr lang="ja-JP" altLang="en-US" dirty="0"/>
              <a:t>の意に添わない転勤命令をきっかけに嘔吐、腹痛が頻発。身体科を点々とする。同時にアルコール多飲</a:t>
            </a:r>
          </a:p>
          <a:p>
            <a:pPr lvl="1" fontAlgn="auto">
              <a:spcAft>
                <a:spcPts val="0"/>
              </a:spcAft>
              <a:buClr>
                <a:schemeClr val="tx2">
                  <a:tint val="75000"/>
                </a:schemeClr>
              </a:buClr>
              <a:buFont typeface="Wingdings"/>
              <a:buChar char="u"/>
              <a:defRPr/>
            </a:pPr>
            <a:r>
              <a:rPr lang="ja-JP" altLang="en-US" dirty="0" smtClean="0"/>
              <a:t>面接</a:t>
            </a:r>
            <a:r>
              <a:rPr lang="ja-JP" altLang="en-US" dirty="0"/>
              <a:t>場面での状態</a:t>
            </a:r>
          </a:p>
          <a:p>
            <a:pPr lvl="2" fontAlgn="auto">
              <a:spcAft>
                <a:spcPts val="0"/>
              </a:spcAft>
              <a:buClr>
                <a:schemeClr val="accent4">
                  <a:shade val="75000"/>
                </a:schemeClr>
              </a:buClr>
              <a:buFont typeface="Wingdings"/>
              <a:buChar char="u"/>
              <a:defRPr/>
            </a:pPr>
            <a:r>
              <a:rPr lang="ja-JP" altLang="en-US" dirty="0" smtClean="0"/>
              <a:t>精神科的</a:t>
            </a:r>
            <a:r>
              <a:rPr lang="ja-JP" altLang="en-US" dirty="0"/>
              <a:t>な面接をしても身体の症状に終始し、転勤をめぐる自分の気持ちについては全く語ろうとしない。言葉を通して情緒的な交流ができないでいる</a:t>
            </a:r>
            <a:r>
              <a:rPr lang="ja-JP" altLang="en-US" dirty="0" smtClean="0"/>
              <a:t>。</a:t>
            </a:r>
            <a:endParaRPr lang="en-US" altLang="ja-JP" dirty="0" smtClean="0"/>
          </a:p>
        </p:txBody>
      </p:sp>
      <p:sp>
        <p:nvSpPr>
          <p:cNvPr id="36867"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36868"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1E2CEBC-F117-4CD5-AFB0-13BE65A41120}" type="slidenum">
              <a:rPr lang="ja-JP" altLang="en-US"/>
              <a:pPr fontAlgn="base">
                <a:spcBef>
                  <a:spcPct val="0"/>
                </a:spcBef>
                <a:spcAft>
                  <a:spcPct val="0"/>
                </a:spcAft>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endParaRPr lang="ja-JP" altLang="en-US" dirty="0"/>
          </a:p>
        </p:txBody>
      </p:sp>
      <p:sp>
        <p:nvSpPr>
          <p:cNvPr id="3" name="コンテンツ プレースホルダー 2"/>
          <p:cNvSpPr>
            <a:spLocks noGrp="1"/>
          </p:cNvSpPr>
          <p:nvPr>
            <p:ph idx="1"/>
          </p:nvPr>
        </p:nvSpPr>
        <p:spPr/>
        <p:txBody>
          <a:bodyPr rtlCol="0">
            <a:noAutofit/>
          </a:bodyPr>
          <a:lstStyle/>
          <a:p>
            <a:pPr fontAlgn="auto">
              <a:spcAft>
                <a:spcPts val="0"/>
              </a:spcAft>
              <a:buClr>
                <a:schemeClr val="accent1">
                  <a:shade val="75000"/>
                </a:schemeClr>
              </a:buClr>
              <a:buFont typeface="Wingdings"/>
              <a:buChar char="u"/>
              <a:defRPr/>
            </a:pPr>
            <a:r>
              <a:rPr lang="ja-JP" altLang="en-US" sz="2400" dirty="0"/>
              <a:t>事例</a:t>
            </a:r>
            <a:r>
              <a:rPr lang="en-US" altLang="ja-JP" sz="2400" dirty="0"/>
              <a:t>C</a:t>
            </a:r>
            <a:r>
              <a:rPr lang="ja-JP" altLang="en-US" sz="2400" dirty="0"/>
              <a:t>）</a:t>
            </a:r>
            <a:r>
              <a:rPr lang="en-US" altLang="ja-JP" sz="2400" dirty="0"/>
              <a:t>31</a:t>
            </a:r>
            <a:r>
              <a:rPr lang="ja-JP" altLang="en-US" sz="2400" dirty="0"/>
              <a:t>歳男性　★アレキシサイミア</a:t>
            </a:r>
          </a:p>
          <a:p>
            <a:pPr lvl="1" fontAlgn="auto">
              <a:spcAft>
                <a:spcPts val="0"/>
              </a:spcAft>
              <a:buClr>
                <a:schemeClr val="tx2">
                  <a:tint val="75000"/>
                </a:schemeClr>
              </a:buClr>
              <a:buFont typeface="Wingdings"/>
              <a:buChar char="u"/>
              <a:defRPr/>
            </a:pPr>
            <a:r>
              <a:rPr lang="ja-JP" altLang="en-US" sz="2000" dirty="0"/>
              <a:t>既往歴、心理的状態</a:t>
            </a:r>
          </a:p>
          <a:p>
            <a:pPr lvl="2" fontAlgn="auto">
              <a:spcAft>
                <a:spcPts val="0"/>
              </a:spcAft>
              <a:buClr>
                <a:schemeClr val="accent4">
                  <a:shade val="75000"/>
                </a:schemeClr>
              </a:buClr>
              <a:buFont typeface="Wingdings"/>
              <a:buChar char="u"/>
              <a:defRPr/>
            </a:pPr>
            <a:r>
              <a:rPr lang="ja-JP" altLang="en-US" sz="1800" dirty="0" smtClean="0"/>
              <a:t>高い</a:t>
            </a:r>
            <a:r>
              <a:rPr lang="ja-JP" altLang="en-US" sz="1800" dirty="0"/>
              <a:t>レベルの感情的苦痛を感じることが多く、また快感情を感じたことがない。</a:t>
            </a:r>
          </a:p>
          <a:p>
            <a:pPr lvl="2" fontAlgn="auto">
              <a:spcAft>
                <a:spcPts val="0"/>
              </a:spcAft>
              <a:buClr>
                <a:schemeClr val="accent4">
                  <a:shade val="75000"/>
                </a:schemeClr>
              </a:buClr>
              <a:buFont typeface="Wingdings"/>
              <a:buChar char="u"/>
              <a:defRPr/>
            </a:pPr>
            <a:r>
              <a:rPr lang="ja-JP" altLang="en-US" sz="1800" dirty="0" smtClean="0"/>
              <a:t>偏頭痛</a:t>
            </a:r>
            <a:r>
              <a:rPr lang="ja-JP" altLang="en-US" sz="1800" dirty="0"/>
              <a:t>に悩まされる、過去に一二指腸潰瘍（古典的心身症）。大うつ病</a:t>
            </a:r>
          </a:p>
          <a:p>
            <a:pPr lvl="1" fontAlgn="auto">
              <a:spcAft>
                <a:spcPts val="0"/>
              </a:spcAft>
              <a:buClr>
                <a:schemeClr val="tx2">
                  <a:tint val="75000"/>
                </a:schemeClr>
              </a:buClr>
              <a:buFont typeface="Wingdings"/>
              <a:buChar char="u"/>
              <a:defRPr/>
            </a:pPr>
            <a:r>
              <a:rPr lang="ja-JP" altLang="en-US" sz="2000" dirty="0"/>
              <a:t>感情制御についての状況</a:t>
            </a:r>
          </a:p>
          <a:p>
            <a:pPr lvl="2" fontAlgn="auto">
              <a:spcAft>
                <a:spcPts val="0"/>
              </a:spcAft>
              <a:buClr>
                <a:schemeClr val="accent4">
                  <a:shade val="75000"/>
                </a:schemeClr>
              </a:buClr>
              <a:buFont typeface="Wingdings"/>
              <a:buChar char="u"/>
              <a:defRPr/>
            </a:pPr>
            <a:r>
              <a:rPr lang="ja-JP" altLang="en-US" sz="1800" dirty="0"/>
              <a:t>初回面接において、具体的な感情を区別したり言い表したりすることが困難。不安、悲しみ、抑うつの３つの区別ができない。</a:t>
            </a:r>
          </a:p>
          <a:p>
            <a:pPr lvl="2" fontAlgn="auto">
              <a:spcAft>
                <a:spcPts val="0"/>
              </a:spcAft>
              <a:buClr>
                <a:schemeClr val="accent4">
                  <a:shade val="75000"/>
                </a:schemeClr>
              </a:buClr>
              <a:buFont typeface="Wingdings"/>
              <a:buChar char="u"/>
              <a:defRPr/>
            </a:pPr>
            <a:r>
              <a:rPr lang="ja-JP" altLang="en-US" sz="1800" dirty="0"/>
              <a:t>空想というものが完全に欠けており、生まれてこのかた、夢というものを見た覚えが一度もないと述べる。幼児期の思い出はほとんどなく、何とか思いだせた内容は、両親との結びつきが感情面で貧困であったことを想像させる。</a:t>
            </a:r>
          </a:p>
          <a:p>
            <a:pPr lvl="1" fontAlgn="auto">
              <a:spcAft>
                <a:spcPts val="0"/>
              </a:spcAft>
              <a:buClr>
                <a:schemeClr val="tx2">
                  <a:tint val="75000"/>
                </a:schemeClr>
              </a:buClr>
              <a:buFont typeface="Wingdings"/>
              <a:buChar char="u"/>
              <a:defRPr/>
            </a:pPr>
            <a:r>
              <a:rPr lang="ja-JP" altLang="en-US" sz="2000" dirty="0"/>
              <a:t>・</a:t>
            </a:r>
            <a:r>
              <a:rPr lang="en-US" altLang="ja-JP" sz="2000" dirty="0"/>
              <a:t>NEO</a:t>
            </a:r>
            <a:r>
              <a:rPr lang="ja-JP" altLang="en-US" sz="2000" dirty="0"/>
              <a:t>（神経症傾向、外向性、開放性）との関連：</a:t>
            </a:r>
            <a:r>
              <a:rPr lang="en-US" altLang="ja-JP" sz="2000" dirty="0"/>
              <a:t>N</a:t>
            </a:r>
            <a:r>
              <a:rPr lang="ja-JP" altLang="en-US" sz="2000" dirty="0"/>
              <a:t>高、</a:t>
            </a:r>
            <a:r>
              <a:rPr lang="en-US" altLang="ja-JP" sz="2000" dirty="0"/>
              <a:t>E</a:t>
            </a:r>
            <a:r>
              <a:rPr lang="ja-JP" altLang="en-US" sz="2000" dirty="0"/>
              <a:t>低、</a:t>
            </a:r>
            <a:r>
              <a:rPr lang="en-US" altLang="ja-JP" sz="2000" dirty="0"/>
              <a:t>O</a:t>
            </a:r>
            <a:r>
              <a:rPr lang="ja-JP" altLang="en-US" sz="2000" dirty="0" smtClean="0"/>
              <a:t>低    </a:t>
            </a:r>
            <a:endParaRPr lang="en-US" altLang="ja-JP" sz="2000" dirty="0" smtClean="0"/>
          </a:p>
          <a:p>
            <a:pPr marL="457200" lvl="1" indent="0" algn="r" fontAlgn="auto">
              <a:spcAft>
                <a:spcPts val="0"/>
              </a:spcAft>
              <a:buClr>
                <a:schemeClr val="tx2">
                  <a:tint val="75000"/>
                </a:schemeClr>
              </a:buClr>
              <a:buFont typeface="Wingdings"/>
              <a:buNone/>
              <a:defRPr/>
            </a:pPr>
            <a:r>
              <a:rPr lang="ja-JP" altLang="en-US" sz="2000" dirty="0" smtClean="0"/>
              <a:t> </a:t>
            </a:r>
            <a:endParaRPr lang="ja-JP" altLang="en-US" sz="1400" dirty="0"/>
          </a:p>
        </p:txBody>
      </p:sp>
      <p:sp>
        <p:nvSpPr>
          <p:cNvPr id="37891"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37892"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C9994D5-16FE-4617-A17D-BA8204341D5A}" type="slidenum">
              <a:rPr lang="ja-JP" altLang="en-US"/>
              <a:pPr fontAlgn="base">
                <a:spcBef>
                  <a:spcPct val="0"/>
                </a:spcBef>
                <a:spcAft>
                  <a:spcPct val="0"/>
                </a:spcAft>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endParaRPr lang="ja-JP" altLang="en-US" dirty="0"/>
          </a:p>
        </p:txBody>
      </p:sp>
      <p:sp>
        <p:nvSpPr>
          <p:cNvPr id="3" name="コンテンツ プレースホルダー 2"/>
          <p:cNvSpPr>
            <a:spLocks noGrp="1"/>
          </p:cNvSpPr>
          <p:nvPr>
            <p:ph idx="1"/>
          </p:nvPr>
        </p:nvSpPr>
        <p:spPr/>
        <p:txBody>
          <a:bodyPr rtlCol="0">
            <a:normAutofit fontScale="85000" lnSpcReduction="20000"/>
          </a:bodyPr>
          <a:lstStyle/>
          <a:p>
            <a:pPr fontAlgn="auto">
              <a:spcAft>
                <a:spcPts val="0"/>
              </a:spcAft>
              <a:buClr>
                <a:schemeClr val="accent1">
                  <a:shade val="75000"/>
                </a:schemeClr>
              </a:buClr>
              <a:buFont typeface="Wingdings"/>
              <a:buChar char="u"/>
              <a:defRPr/>
            </a:pPr>
            <a:r>
              <a:rPr lang="ja-JP" altLang="en-US" sz="2800" dirty="0" smtClean="0"/>
              <a:t>事例</a:t>
            </a:r>
            <a:r>
              <a:rPr lang="en-US" altLang="ja-JP" sz="2800" dirty="0" smtClean="0"/>
              <a:t>D</a:t>
            </a:r>
            <a:r>
              <a:rPr lang="ja-JP" altLang="en-US" sz="2800" dirty="0" smtClean="0"/>
              <a:t>）</a:t>
            </a:r>
            <a:r>
              <a:rPr lang="en-US" altLang="ja-JP" sz="2800" dirty="0"/>
              <a:t>41</a:t>
            </a:r>
            <a:r>
              <a:rPr lang="ja-JP" altLang="en-US" sz="2800" dirty="0"/>
              <a:t>歳男性　☆アレキシサイミアではない</a:t>
            </a:r>
          </a:p>
          <a:p>
            <a:pPr lvl="1" fontAlgn="auto">
              <a:spcAft>
                <a:spcPts val="0"/>
              </a:spcAft>
              <a:buClr>
                <a:schemeClr val="tx2">
                  <a:tint val="75000"/>
                </a:schemeClr>
              </a:buClr>
              <a:buFont typeface="Wingdings"/>
              <a:buChar char="u"/>
              <a:defRPr/>
            </a:pPr>
            <a:r>
              <a:rPr lang="ja-JP" altLang="en-US" sz="2400" dirty="0" smtClean="0"/>
              <a:t>既往歴</a:t>
            </a:r>
            <a:r>
              <a:rPr lang="ja-JP" altLang="en-US" sz="2400" dirty="0"/>
              <a:t>はなく、自らの人生に対しての問題意識から精神療法を求める。</a:t>
            </a:r>
          </a:p>
          <a:p>
            <a:pPr lvl="2" fontAlgn="auto">
              <a:spcAft>
                <a:spcPts val="0"/>
              </a:spcAft>
              <a:buClr>
                <a:schemeClr val="accent4">
                  <a:shade val="75000"/>
                </a:schemeClr>
              </a:buClr>
              <a:buFont typeface="Wingdings"/>
              <a:buChar char="u"/>
              <a:defRPr/>
            </a:pPr>
            <a:r>
              <a:rPr lang="ja-JP" altLang="en-US" sz="2100" dirty="0" smtClean="0"/>
              <a:t>慢性的</a:t>
            </a:r>
            <a:r>
              <a:rPr lang="ja-JP" altLang="en-US" sz="2100" dirty="0"/>
              <a:t>な悲哀感、人生に対して総じて否定的である。</a:t>
            </a:r>
          </a:p>
          <a:p>
            <a:pPr lvl="2" fontAlgn="auto">
              <a:spcAft>
                <a:spcPts val="0"/>
              </a:spcAft>
              <a:buClr>
                <a:schemeClr val="accent4">
                  <a:shade val="75000"/>
                </a:schemeClr>
              </a:buClr>
              <a:buFont typeface="Wingdings"/>
              <a:buChar char="u"/>
              <a:defRPr/>
            </a:pPr>
            <a:r>
              <a:rPr lang="ja-JP" altLang="en-US" sz="2100" dirty="0" smtClean="0"/>
              <a:t>自分</a:t>
            </a:r>
            <a:r>
              <a:rPr lang="ja-JP" altLang="en-US" sz="2100" dirty="0"/>
              <a:t>自身を、皮肉屋で辛辣で内気な人間であると説明し、「暗黒の気分」になったり怒りを爆発させたりすることがよくあると述べる。</a:t>
            </a:r>
          </a:p>
          <a:p>
            <a:pPr lvl="2" fontAlgn="auto">
              <a:spcAft>
                <a:spcPts val="0"/>
              </a:spcAft>
              <a:buClr>
                <a:schemeClr val="accent4">
                  <a:shade val="75000"/>
                </a:schemeClr>
              </a:buClr>
              <a:buFont typeface="Wingdings"/>
              <a:buChar char="u"/>
              <a:defRPr/>
            </a:pPr>
            <a:r>
              <a:rPr lang="ja-JP" altLang="en-US" sz="2100" dirty="0" smtClean="0"/>
              <a:t>思いやり</a:t>
            </a:r>
            <a:r>
              <a:rPr lang="ja-JP" altLang="en-US" sz="2100" dirty="0"/>
              <a:t>の気持ちやその他の肯定的感情を感じたことは稀、妻は夫に明るさや喜びがないことを嫌がっている。</a:t>
            </a:r>
          </a:p>
          <a:p>
            <a:pPr lvl="1" fontAlgn="auto">
              <a:spcAft>
                <a:spcPts val="0"/>
              </a:spcAft>
              <a:buClr>
                <a:schemeClr val="tx2">
                  <a:tint val="75000"/>
                </a:schemeClr>
              </a:buClr>
              <a:buFont typeface="Wingdings"/>
              <a:buChar char="u"/>
              <a:defRPr/>
            </a:pPr>
            <a:r>
              <a:rPr lang="ja-JP" altLang="en-US" sz="2400" dirty="0" smtClean="0"/>
              <a:t>感情</a:t>
            </a:r>
            <a:r>
              <a:rPr lang="ja-JP" altLang="en-US" sz="2400" dirty="0"/>
              <a:t>制御についての状況</a:t>
            </a:r>
          </a:p>
          <a:p>
            <a:pPr lvl="2" fontAlgn="auto">
              <a:spcAft>
                <a:spcPts val="0"/>
              </a:spcAft>
              <a:buClr>
                <a:schemeClr val="accent4">
                  <a:shade val="75000"/>
                </a:schemeClr>
              </a:buClr>
              <a:buFont typeface="Wingdings"/>
              <a:buChar char="u"/>
              <a:defRPr/>
            </a:pPr>
            <a:r>
              <a:rPr lang="ja-JP" altLang="en-US" sz="2100" dirty="0" smtClean="0"/>
              <a:t>平均的</a:t>
            </a:r>
            <a:r>
              <a:rPr lang="ja-JP" altLang="en-US" sz="2100" dirty="0"/>
              <a:t>な想像力と自分自身の感情に気づく能力も持っていると自分では評価している。</a:t>
            </a:r>
          </a:p>
          <a:p>
            <a:pPr lvl="1" fontAlgn="auto">
              <a:spcAft>
                <a:spcPts val="0"/>
              </a:spcAft>
              <a:buClr>
                <a:schemeClr val="tx2">
                  <a:tint val="75000"/>
                </a:schemeClr>
              </a:buClr>
              <a:buFont typeface="Wingdings"/>
              <a:buChar char="u"/>
              <a:defRPr/>
            </a:pPr>
            <a:r>
              <a:rPr lang="ja-JP" altLang="en-US" sz="2400" dirty="0"/>
              <a:t>・</a:t>
            </a:r>
            <a:r>
              <a:rPr lang="en-US" altLang="ja-JP" sz="2400" dirty="0"/>
              <a:t>NEO</a:t>
            </a:r>
            <a:r>
              <a:rPr lang="ja-JP" altLang="en-US" sz="2400" dirty="0"/>
              <a:t>（神経症傾向、外向性、開放性）との</a:t>
            </a:r>
            <a:r>
              <a:rPr lang="ja-JP" altLang="en-US" sz="2400" dirty="0" smtClean="0"/>
              <a:t>関連：</a:t>
            </a:r>
            <a:r>
              <a:rPr lang="en-US" altLang="ja-JP" sz="2400" dirty="0" smtClean="0"/>
              <a:t>N</a:t>
            </a:r>
            <a:r>
              <a:rPr lang="ja-JP" altLang="en-US" sz="2400" dirty="0"/>
              <a:t>高、</a:t>
            </a:r>
            <a:r>
              <a:rPr lang="en-US" altLang="ja-JP" sz="2400" dirty="0"/>
              <a:t>E</a:t>
            </a:r>
            <a:r>
              <a:rPr lang="ja-JP" altLang="en-US" sz="2400" dirty="0"/>
              <a:t>低、</a:t>
            </a:r>
            <a:r>
              <a:rPr lang="en-US" altLang="ja-JP" sz="2400" dirty="0"/>
              <a:t>O</a:t>
            </a:r>
            <a:r>
              <a:rPr lang="ja-JP" altLang="en-US" sz="2400" dirty="0" smtClean="0"/>
              <a:t>不明</a:t>
            </a:r>
            <a:endParaRPr lang="en-US" altLang="ja-JP" sz="2400" dirty="0" smtClean="0"/>
          </a:p>
          <a:p>
            <a:pPr lvl="1" fontAlgn="auto">
              <a:spcAft>
                <a:spcPts val="0"/>
              </a:spcAft>
              <a:buClr>
                <a:schemeClr val="tx2">
                  <a:tint val="75000"/>
                </a:schemeClr>
              </a:buClr>
              <a:buFont typeface="Wingdings"/>
              <a:buChar char="u"/>
              <a:defRPr/>
            </a:pPr>
            <a:endParaRPr lang="en-US" altLang="ja-JP" sz="2400" dirty="0"/>
          </a:p>
          <a:p>
            <a:pPr lvl="2" fontAlgn="auto">
              <a:spcAft>
                <a:spcPts val="0"/>
              </a:spcAft>
              <a:buClr>
                <a:schemeClr val="accent4">
                  <a:shade val="75000"/>
                </a:schemeClr>
              </a:buClr>
              <a:buFont typeface="Wingdings"/>
              <a:buChar char="u"/>
              <a:defRPr/>
            </a:pPr>
            <a:r>
              <a:rPr lang="ja-JP" altLang="en-US" dirty="0" smtClean="0"/>
              <a:t>事例</a:t>
            </a:r>
            <a:r>
              <a:rPr lang="en-US" altLang="ja-JP" dirty="0" smtClean="0"/>
              <a:t>A)B)</a:t>
            </a:r>
            <a:r>
              <a:rPr lang="ja-JP" altLang="en-US" dirty="0" smtClean="0"/>
              <a:t>：</a:t>
            </a:r>
            <a:r>
              <a:rPr lang="ja-JP" altLang="en-US" dirty="0"/>
              <a:t>大野</a:t>
            </a:r>
            <a:r>
              <a:rPr lang="en-US" altLang="ja-JP" dirty="0"/>
              <a:t>(1993)</a:t>
            </a:r>
            <a:r>
              <a:rPr lang="ja-JP" altLang="en-US" dirty="0"/>
              <a:t>による</a:t>
            </a:r>
          </a:p>
          <a:p>
            <a:pPr lvl="2" fontAlgn="auto">
              <a:spcAft>
                <a:spcPts val="0"/>
              </a:spcAft>
              <a:buClr>
                <a:schemeClr val="accent4">
                  <a:shade val="75000"/>
                </a:schemeClr>
              </a:buClr>
              <a:buFont typeface="Wingdings"/>
              <a:buChar char="u"/>
              <a:defRPr/>
            </a:pPr>
            <a:r>
              <a:rPr lang="ja-JP" altLang="en-US" dirty="0" smtClean="0"/>
              <a:t>事例</a:t>
            </a:r>
            <a:r>
              <a:rPr lang="en-US" altLang="ja-JP" dirty="0" smtClean="0"/>
              <a:t>C)D)</a:t>
            </a:r>
            <a:r>
              <a:rPr lang="ja-JP" altLang="en-US" dirty="0" smtClean="0"/>
              <a:t>：</a:t>
            </a:r>
            <a:r>
              <a:rPr lang="en-US" altLang="ja-JP" dirty="0" err="1" smtClean="0"/>
              <a:t>Tayler</a:t>
            </a:r>
            <a:r>
              <a:rPr lang="en-US" altLang="ja-JP" dirty="0" smtClean="0"/>
              <a:t>(1997), pp. 95-99</a:t>
            </a:r>
            <a:r>
              <a:rPr lang="ja-JP" altLang="en-US" dirty="0" smtClean="0"/>
              <a:t>による</a:t>
            </a:r>
            <a:endParaRPr lang="ja-JP" altLang="en-US" dirty="0"/>
          </a:p>
        </p:txBody>
      </p:sp>
      <p:sp>
        <p:nvSpPr>
          <p:cNvPr id="38915"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38916"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842420A-6574-48EE-A214-27A3F7BEC336}" type="slidenum">
              <a:rPr lang="ja-JP" altLang="en-US"/>
              <a:pPr fontAlgn="base">
                <a:spcBef>
                  <a:spcPct val="0"/>
                </a:spcBef>
                <a:spcAft>
                  <a:spcPct val="0"/>
                </a:spcAft>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　アレキシサイミア傾向</a:t>
            </a:r>
            <a:endParaRPr lang="ja-JP" altLang="en-US" dirty="0"/>
          </a:p>
        </p:txBody>
      </p:sp>
      <p:sp>
        <p:nvSpPr>
          <p:cNvPr id="39938" name="コンテンツ プレースホルダー 2"/>
          <p:cNvSpPr>
            <a:spLocks noGrp="1"/>
          </p:cNvSpPr>
          <p:nvPr>
            <p:ph idx="1"/>
          </p:nvPr>
        </p:nvSpPr>
        <p:spPr/>
        <p:txBody>
          <a:bodyPr/>
          <a:lstStyle/>
          <a:p>
            <a:r>
              <a:rPr lang="ja-JP" altLang="en-US" smtClean="0"/>
              <a:t>特定の疾患を示すのではなく、「傾向」、「パーソナリティ特性」と捉えることが多い。</a:t>
            </a:r>
            <a:endParaRPr lang="en-US" altLang="ja-JP" smtClean="0"/>
          </a:p>
          <a:p>
            <a:r>
              <a:rPr lang="ja-JP" altLang="en-US" smtClean="0"/>
              <a:t>ストレス対処能力との関連性、「自己防衛機制」との関連性が指摘されている。</a:t>
            </a:r>
          </a:p>
        </p:txBody>
      </p:sp>
      <p:sp>
        <p:nvSpPr>
          <p:cNvPr id="39939"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39940"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2B1B3E8-0D1F-44BD-89CF-A8A190DF6D5F}" type="slidenum">
              <a:rPr lang="ja-JP" altLang="en-US"/>
              <a:pPr fontAlgn="base">
                <a:spcBef>
                  <a:spcPct val="0"/>
                </a:spcBef>
                <a:spcAft>
                  <a:spcPct val="0"/>
                </a:spcAft>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endParaRPr lang="ja-JP" altLang="en-US" dirty="0"/>
          </a:p>
        </p:txBody>
      </p:sp>
      <p:pic>
        <p:nvPicPr>
          <p:cNvPr id="17410" name="コンテンツ プレースホルダー 3"/>
          <p:cNvPicPr>
            <a:picLocks noGrp="1" noChangeAspect="1"/>
          </p:cNvPicPr>
          <p:nvPr>
            <p:ph idx="1"/>
          </p:nvPr>
        </p:nvPicPr>
        <p:blipFill>
          <a:blip r:embed="rId3"/>
          <a:srcRect/>
          <a:stretch>
            <a:fillRect/>
          </a:stretch>
        </p:blipFill>
        <p:spPr>
          <a:xfrm>
            <a:off x="-180975" y="-26988"/>
            <a:ext cx="10291763" cy="6864351"/>
          </a:xfrm>
        </p:spPr>
      </p:pic>
      <p:sp>
        <p:nvSpPr>
          <p:cNvPr id="17411" name="フッター プレースホルダー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Photo by (c)Tomo.Yun, URL(http://www.yunphoto.net )</a:t>
            </a:r>
            <a:endParaRPr lang="ja-JP" altLang="en-US"/>
          </a:p>
        </p:txBody>
      </p:sp>
      <p:sp>
        <p:nvSpPr>
          <p:cNvPr id="17412"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038C973-024E-4556-812C-950CD2B4529F}" type="slidenum">
              <a:rPr lang="ja-JP" altLang="en-US"/>
              <a:pPr fontAlgn="base">
                <a:spcBef>
                  <a:spcPct val="0"/>
                </a:spcBef>
                <a:spcAft>
                  <a:spcPct val="0"/>
                </a:spcAft>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アレキシサイミアと抽象化能力</a:t>
            </a:r>
            <a:endParaRPr lang="ja-JP" altLang="en-US" dirty="0"/>
          </a:p>
        </p:txBody>
      </p:sp>
      <p:sp>
        <p:nvSpPr>
          <p:cNvPr id="3" name="コンテンツ プレースホルダー 2"/>
          <p:cNvSpPr>
            <a:spLocks noGrp="1"/>
          </p:cNvSpPr>
          <p:nvPr>
            <p:ph idx="1"/>
          </p:nvPr>
        </p:nvSpPr>
        <p:spPr/>
        <p:txBody>
          <a:bodyPr rtlCol="0">
            <a:normAutofit fontScale="85000" lnSpcReduction="20000"/>
          </a:bodyPr>
          <a:lstStyle/>
          <a:p>
            <a:pPr fontAlgn="auto">
              <a:spcAft>
                <a:spcPts val="0"/>
              </a:spcAft>
              <a:buClr>
                <a:schemeClr val="accent1">
                  <a:shade val="75000"/>
                </a:schemeClr>
              </a:buClr>
              <a:buFont typeface="Wingdings"/>
              <a:buChar char="u"/>
              <a:defRPr/>
            </a:pPr>
            <a:r>
              <a:rPr lang="ja-JP" altLang="en-US" dirty="0" smtClean="0"/>
              <a:t>抽象化能力の低下を引き起こす可能性</a:t>
            </a:r>
            <a:endParaRPr lang="en-US" altLang="ja-JP" dirty="0" smtClean="0"/>
          </a:p>
          <a:p>
            <a:pPr lvl="1" fontAlgn="auto">
              <a:spcAft>
                <a:spcPts val="0"/>
              </a:spcAft>
              <a:buClr>
                <a:schemeClr val="tx2">
                  <a:tint val="75000"/>
                </a:schemeClr>
              </a:buClr>
              <a:buFont typeface="Wingdings"/>
              <a:buChar char="u"/>
              <a:defRPr/>
            </a:pPr>
            <a:r>
              <a:rPr lang="ja-JP" altLang="en-US" dirty="0"/>
              <a:t>アレキシサイミアの思考様式について，</a:t>
            </a:r>
            <a:r>
              <a:rPr lang="en-US" altLang="ja-JP" dirty="0" err="1"/>
              <a:t>Pilowsky</a:t>
            </a:r>
            <a:r>
              <a:rPr lang="ja-JP" altLang="en-US" dirty="0"/>
              <a:t>（</a:t>
            </a:r>
            <a:r>
              <a:rPr lang="en-US" altLang="ja-JP" dirty="0"/>
              <a:t>1997</a:t>
            </a:r>
            <a:r>
              <a:rPr lang="ja-JP" altLang="en-US" dirty="0"/>
              <a:t>）は“ストレスにより思考はより具体的となり，抽象的でなくなる傾向がある”（</a:t>
            </a:r>
            <a:r>
              <a:rPr lang="en-US" altLang="ja-JP" dirty="0"/>
              <a:t>p.141</a:t>
            </a:r>
            <a:r>
              <a:rPr lang="ja-JP" altLang="en-US" dirty="0" smtClean="0"/>
              <a:t>）</a:t>
            </a:r>
            <a:endParaRPr lang="en-US" altLang="ja-JP" dirty="0" smtClean="0"/>
          </a:p>
          <a:p>
            <a:pPr lvl="1" fontAlgn="auto">
              <a:spcAft>
                <a:spcPts val="0"/>
              </a:spcAft>
              <a:buClr>
                <a:schemeClr val="tx2">
                  <a:tint val="75000"/>
                </a:schemeClr>
              </a:buClr>
              <a:buFont typeface="Wingdings"/>
              <a:buChar char="u"/>
              <a:defRPr/>
            </a:pPr>
            <a:r>
              <a:rPr lang="en-US" altLang="ja-JP" dirty="0" smtClean="0"/>
              <a:t>Krystal(1988)</a:t>
            </a:r>
            <a:r>
              <a:rPr lang="ja-JP" altLang="en-US" dirty="0" smtClean="0"/>
              <a:t>は</a:t>
            </a:r>
            <a:r>
              <a:rPr lang="ja-JP" altLang="en-US" dirty="0"/>
              <a:t>認知機能に関して　</a:t>
            </a:r>
            <a:r>
              <a:rPr lang="en-US" altLang="ja-JP" dirty="0" smtClean="0"/>
              <a:t>“</a:t>
            </a:r>
            <a:r>
              <a:rPr lang="ja-JP" altLang="en-US" dirty="0" smtClean="0"/>
              <a:t>アレキシサイミア</a:t>
            </a:r>
            <a:r>
              <a:rPr lang="ja-JP" altLang="en-US" dirty="0"/>
              <a:t>を有する患者は、情動や感情を言語化し記述することができず、観念は内容に乏しく単調で、想像のプロセスは貧困化している。操作的</a:t>
            </a:r>
            <a:r>
              <a:rPr lang="ja-JP" altLang="en-US" dirty="0" smtClean="0"/>
              <a:t>思考が</a:t>
            </a:r>
            <a:r>
              <a:rPr lang="ja-JP" altLang="en-US" dirty="0"/>
              <a:t>、象徴的かつ想像的プロセスを犠牲にして優勢となっている。アレキシサイミアを有する者の連想は、欲動により決定されるというよりも外的刺激により活性化される</a:t>
            </a:r>
            <a:r>
              <a:rPr lang="ja-JP" altLang="en-US" dirty="0" smtClean="0"/>
              <a:t>。</a:t>
            </a:r>
            <a:r>
              <a:rPr lang="en-US" altLang="ja-JP" dirty="0" smtClean="0"/>
              <a:t>”</a:t>
            </a:r>
            <a:r>
              <a:rPr lang="ja-JP" altLang="en-US" dirty="0" smtClean="0"/>
              <a:t>（</a:t>
            </a:r>
            <a:r>
              <a:rPr lang="en-US" altLang="ja-JP" dirty="0" smtClean="0"/>
              <a:t>p.276</a:t>
            </a:r>
            <a:r>
              <a:rPr lang="ja-JP" altLang="en-US" dirty="0" smtClean="0"/>
              <a:t>）</a:t>
            </a:r>
            <a:endParaRPr lang="en-US" altLang="ja-JP" dirty="0" smtClean="0"/>
          </a:p>
          <a:p>
            <a:pPr fontAlgn="auto">
              <a:spcAft>
                <a:spcPts val="0"/>
              </a:spcAft>
              <a:buClr>
                <a:schemeClr val="accent1">
                  <a:shade val="75000"/>
                </a:schemeClr>
              </a:buClr>
              <a:buFont typeface="Wingdings"/>
              <a:buChar char="u"/>
              <a:defRPr/>
            </a:pPr>
            <a:r>
              <a:rPr lang="ja-JP" altLang="en-US" dirty="0" smtClean="0"/>
              <a:t>しかし、成人のアレキシサイミアと抽象化能力の相関を検討した先行研究はない。</a:t>
            </a:r>
            <a:endParaRPr lang="en-US" altLang="ja-JP" dirty="0" smtClean="0"/>
          </a:p>
          <a:p>
            <a:pPr fontAlgn="auto">
              <a:spcAft>
                <a:spcPts val="0"/>
              </a:spcAft>
              <a:buClr>
                <a:schemeClr val="accent1">
                  <a:shade val="75000"/>
                </a:schemeClr>
              </a:buClr>
              <a:buFont typeface="Wingdings"/>
              <a:buChar char="u"/>
              <a:defRPr/>
            </a:pPr>
            <a:endParaRPr lang="ja-JP" altLang="en-US" dirty="0"/>
          </a:p>
        </p:txBody>
      </p:sp>
      <p:sp>
        <p:nvSpPr>
          <p:cNvPr id="40963"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40964"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EC39556-2793-408B-9E9F-B4854CCDD6A0}" type="slidenum">
              <a:rPr lang="ja-JP" altLang="en-US"/>
              <a:pPr fontAlgn="base">
                <a:spcBef>
                  <a:spcPct val="0"/>
                </a:spcBef>
                <a:spcAft>
                  <a:spcPct val="0"/>
                </a:spcAft>
              </a:pPr>
              <a:t>20</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a:t>測定法</a:t>
            </a:r>
          </a:p>
        </p:txBody>
      </p:sp>
      <p:sp>
        <p:nvSpPr>
          <p:cNvPr id="3" name="コンテンツ プレースホルダー 2"/>
          <p:cNvSpPr>
            <a:spLocks noGrp="1"/>
          </p:cNvSpPr>
          <p:nvPr>
            <p:ph idx="1"/>
          </p:nvPr>
        </p:nvSpPr>
        <p:spPr>
          <a:xfrm>
            <a:off x="457200" y="1500188"/>
            <a:ext cx="8507413" cy="4953000"/>
          </a:xfrm>
        </p:spPr>
        <p:txBody>
          <a:bodyPr rtlCol="0">
            <a:normAutofit fontScale="77500" lnSpcReduction="20000"/>
          </a:bodyPr>
          <a:lstStyle/>
          <a:p>
            <a:pPr fontAlgn="auto">
              <a:spcAft>
                <a:spcPts val="0"/>
              </a:spcAft>
              <a:buClr>
                <a:schemeClr val="accent1">
                  <a:shade val="75000"/>
                </a:schemeClr>
              </a:buClr>
              <a:buFont typeface="Wingdings"/>
              <a:buChar char="u"/>
              <a:defRPr/>
            </a:pPr>
            <a:r>
              <a:rPr lang="ja-JP" altLang="en-US" dirty="0" smtClean="0"/>
              <a:t>自己報告式のアレキシサイミア測定用尺度であるトロント・アレキシサイミア・スケール（</a:t>
            </a:r>
            <a:r>
              <a:rPr lang="en-US" altLang="ja-JP" dirty="0" smtClean="0"/>
              <a:t>TAS</a:t>
            </a:r>
            <a:r>
              <a:rPr lang="ja-JP" altLang="en-US" dirty="0" smtClean="0"/>
              <a:t>）が信頼性・妥当性が高いとされる</a:t>
            </a:r>
            <a:endParaRPr lang="en-US" altLang="ja-JP" dirty="0" smtClean="0"/>
          </a:p>
          <a:p>
            <a:pPr lvl="1" fontAlgn="auto">
              <a:spcAft>
                <a:spcPts val="0"/>
              </a:spcAft>
              <a:buClr>
                <a:schemeClr val="tx2">
                  <a:tint val="75000"/>
                </a:schemeClr>
              </a:buClr>
              <a:buFont typeface="Wingdings"/>
              <a:buChar char="u"/>
              <a:defRPr/>
            </a:pPr>
            <a:r>
              <a:rPr lang="ja-JP" altLang="en-US" dirty="0" smtClean="0"/>
              <a:t>最新版</a:t>
            </a:r>
            <a:r>
              <a:rPr lang="en-US" altLang="ja-JP" dirty="0" smtClean="0"/>
              <a:t>TAS-20</a:t>
            </a:r>
          </a:p>
          <a:p>
            <a:pPr lvl="1" fontAlgn="auto">
              <a:spcAft>
                <a:spcPts val="0"/>
              </a:spcAft>
              <a:buClr>
                <a:schemeClr val="tx2">
                  <a:tint val="75000"/>
                </a:schemeClr>
              </a:buClr>
              <a:buFont typeface="Wingdings"/>
              <a:buChar char="u"/>
              <a:defRPr/>
            </a:pPr>
            <a:r>
              <a:rPr lang="en-US" altLang="ja-JP" dirty="0" smtClean="0"/>
              <a:t>Factor-1 </a:t>
            </a:r>
            <a:r>
              <a:rPr lang="ja-JP" altLang="en-US" dirty="0" smtClean="0"/>
              <a:t>感情の同定困難、</a:t>
            </a:r>
            <a:r>
              <a:rPr lang="en-US" altLang="ja-JP" dirty="0" smtClean="0"/>
              <a:t>-2 </a:t>
            </a:r>
            <a:r>
              <a:rPr lang="ja-JP" altLang="en-US" dirty="0" smtClean="0"/>
              <a:t>感情の伝達困難　</a:t>
            </a:r>
            <a:r>
              <a:rPr lang="en-US" altLang="ja-JP" dirty="0" smtClean="0"/>
              <a:t>-3</a:t>
            </a:r>
            <a:r>
              <a:rPr lang="ja-JP" altLang="en-US" dirty="0" smtClean="0"/>
              <a:t>　外面思考</a:t>
            </a:r>
            <a:endParaRPr lang="en-US" altLang="ja-JP" dirty="0" smtClean="0"/>
          </a:p>
          <a:p>
            <a:pPr lvl="1" fontAlgn="auto">
              <a:spcAft>
                <a:spcPts val="0"/>
              </a:spcAft>
              <a:buClr>
                <a:schemeClr val="tx2">
                  <a:tint val="75000"/>
                </a:schemeClr>
              </a:buClr>
              <a:buFont typeface="Wingdings"/>
              <a:buChar char="u"/>
              <a:defRPr/>
            </a:pPr>
            <a:r>
              <a:rPr lang="ja-JP" altLang="en-US" dirty="0" smtClean="0"/>
              <a:t>日本語版（</a:t>
            </a:r>
            <a:r>
              <a:rPr lang="ja-JP" altLang="ja-JP" dirty="0" smtClean="0"/>
              <a:t>国際</a:t>
            </a:r>
            <a:r>
              <a:rPr lang="ja-JP" altLang="ja-JP" dirty="0"/>
              <a:t>医療福祉</a:t>
            </a:r>
            <a:r>
              <a:rPr lang="ja-JP" altLang="ja-JP" dirty="0" smtClean="0"/>
              <a:t>大学</a:t>
            </a:r>
            <a:r>
              <a:rPr lang="ja-JP" altLang="en-US" dirty="0" smtClean="0"/>
              <a:t>　小牧元による）あり。使用・発表に関しては開発者の許可が必要</a:t>
            </a:r>
            <a:endParaRPr lang="en-US" altLang="ja-JP" dirty="0" smtClean="0"/>
          </a:p>
          <a:p>
            <a:pPr fontAlgn="auto">
              <a:spcAft>
                <a:spcPts val="0"/>
              </a:spcAft>
              <a:buClr>
                <a:schemeClr val="accent1">
                  <a:shade val="75000"/>
                </a:schemeClr>
              </a:buClr>
              <a:buFont typeface="Wingdings"/>
              <a:buChar char="u"/>
              <a:defRPr/>
            </a:pPr>
            <a:r>
              <a:rPr lang="ja-JP" altLang="en-US" dirty="0" smtClean="0"/>
              <a:t>その他の測定法</a:t>
            </a:r>
            <a:endParaRPr lang="en-US" altLang="ja-JP" dirty="0" smtClean="0"/>
          </a:p>
          <a:p>
            <a:pPr lvl="1" fontAlgn="auto">
              <a:spcAft>
                <a:spcPts val="0"/>
              </a:spcAft>
              <a:buClr>
                <a:schemeClr val="tx2">
                  <a:tint val="75000"/>
                </a:schemeClr>
              </a:buClr>
              <a:buFont typeface="Wingdings"/>
              <a:buChar char="u"/>
              <a:defRPr/>
            </a:pPr>
            <a:r>
              <a:rPr lang="en-US" altLang="ja-JP" dirty="0" smtClean="0"/>
              <a:t>BIQ(Beth Israel Hospital Psychosomatic Questionnaire) </a:t>
            </a:r>
          </a:p>
          <a:p>
            <a:pPr lvl="2" fontAlgn="auto">
              <a:spcAft>
                <a:spcPts val="0"/>
              </a:spcAft>
              <a:buClr>
                <a:schemeClr val="accent4">
                  <a:shade val="75000"/>
                </a:schemeClr>
              </a:buClr>
              <a:buFont typeface="Wingdings"/>
              <a:buChar char="u"/>
              <a:defRPr/>
            </a:pPr>
            <a:r>
              <a:rPr lang="en-US" altLang="ja-JP" dirty="0" err="1" smtClean="0"/>
              <a:t>Sifneos</a:t>
            </a:r>
            <a:r>
              <a:rPr lang="ja-JP" altLang="en-US" dirty="0" smtClean="0"/>
              <a:t>により作成されたもので観察者の評定による質問紙</a:t>
            </a:r>
            <a:r>
              <a:rPr lang="en-US" altLang="ja-JP" dirty="0" smtClean="0"/>
              <a:t>(1973)</a:t>
            </a:r>
          </a:p>
          <a:p>
            <a:pPr lvl="1" fontAlgn="auto">
              <a:spcAft>
                <a:spcPts val="0"/>
              </a:spcAft>
              <a:buClr>
                <a:schemeClr val="tx2">
                  <a:tint val="75000"/>
                </a:schemeClr>
              </a:buClr>
              <a:buFont typeface="Wingdings"/>
              <a:buChar char="u"/>
              <a:defRPr/>
            </a:pPr>
            <a:r>
              <a:rPr lang="en-US" altLang="ja-JP" dirty="0" smtClean="0"/>
              <a:t>MMPI Alexithymia Scale</a:t>
            </a:r>
          </a:p>
          <a:p>
            <a:pPr lvl="2" fontAlgn="auto">
              <a:spcAft>
                <a:spcPts val="0"/>
              </a:spcAft>
              <a:buClr>
                <a:schemeClr val="accent4">
                  <a:shade val="75000"/>
                </a:schemeClr>
              </a:buClr>
              <a:buFont typeface="Wingdings"/>
              <a:buChar char="u"/>
              <a:defRPr/>
            </a:pPr>
            <a:r>
              <a:rPr lang="en-US" altLang="ja-JP" dirty="0" err="1" smtClean="0"/>
              <a:t>Kleiger</a:t>
            </a:r>
            <a:r>
              <a:rPr lang="ja-JP" altLang="en-US" dirty="0" smtClean="0"/>
              <a:t>と</a:t>
            </a:r>
            <a:r>
              <a:rPr lang="en-US" altLang="ja-JP" dirty="0" smtClean="0"/>
              <a:t>Kinsman</a:t>
            </a:r>
            <a:r>
              <a:rPr lang="ja-JP" altLang="en-US" dirty="0" smtClean="0"/>
              <a:t>が作成した自己報告式尺度</a:t>
            </a:r>
            <a:r>
              <a:rPr lang="en-US" altLang="ja-JP" dirty="0" smtClean="0"/>
              <a:t>(1980)</a:t>
            </a:r>
          </a:p>
          <a:p>
            <a:pPr lvl="1" fontAlgn="auto">
              <a:spcAft>
                <a:spcPts val="0"/>
              </a:spcAft>
              <a:buClr>
                <a:schemeClr val="tx2">
                  <a:tint val="75000"/>
                </a:schemeClr>
              </a:buClr>
              <a:buFont typeface="Wingdings"/>
              <a:buChar char="u"/>
              <a:defRPr/>
            </a:pPr>
            <a:r>
              <a:rPr lang="en-US" altLang="ja-JP" dirty="0" smtClean="0"/>
              <a:t>SSPS(</a:t>
            </a:r>
            <a:r>
              <a:rPr lang="en-US" altLang="ja-JP" dirty="0" err="1" smtClean="0"/>
              <a:t>Shalling-Sifneos</a:t>
            </a:r>
            <a:r>
              <a:rPr lang="en-US" altLang="ja-JP" dirty="0" smtClean="0"/>
              <a:t> Personality Scale)</a:t>
            </a:r>
          </a:p>
          <a:p>
            <a:pPr lvl="2" fontAlgn="auto">
              <a:spcAft>
                <a:spcPts val="0"/>
              </a:spcAft>
              <a:buClr>
                <a:schemeClr val="accent4">
                  <a:shade val="75000"/>
                </a:schemeClr>
              </a:buClr>
              <a:buFont typeface="Wingdings"/>
              <a:buChar char="u"/>
              <a:defRPr/>
            </a:pPr>
            <a:r>
              <a:rPr lang="ja-JP" altLang="en-US" dirty="0" smtClean="0"/>
              <a:t>自己報告式尺度</a:t>
            </a:r>
            <a:r>
              <a:rPr lang="en-US" altLang="ja-JP" dirty="0" smtClean="0"/>
              <a:t>(1979)</a:t>
            </a:r>
          </a:p>
          <a:p>
            <a:pPr marL="457200" lvl="1" indent="0" algn="r" fontAlgn="auto">
              <a:spcAft>
                <a:spcPts val="0"/>
              </a:spcAft>
              <a:buClr>
                <a:schemeClr val="tx2">
                  <a:tint val="75000"/>
                </a:schemeClr>
              </a:buClr>
              <a:buFont typeface="Wingdings"/>
              <a:buNone/>
              <a:defRPr/>
            </a:pPr>
            <a:r>
              <a:rPr lang="ja-JP" altLang="en-US" dirty="0" smtClean="0"/>
              <a:t>など</a:t>
            </a:r>
            <a:endParaRPr lang="en-US" altLang="ja-JP" dirty="0" smtClean="0"/>
          </a:p>
          <a:p>
            <a:pPr lvl="1" fontAlgn="auto">
              <a:spcAft>
                <a:spcPts val="0"/>
              </a:spcAft>
              <a:buClr>
                <a:schemeClr val="tx2">
                  <a:tint val="75000"/>
                </a:schemeClr>
              </a:buClr>
              <a:buFont typeface="Wingdings"/>
              <a:buChar char="u"/>
              <a:defRPr/>
            </a:pPr>
            <a:endParaRPr lang="en-US" altLang="ja-JP" dirty="0" smtClean="0"/>
          </a:p>
          <a:p>
            <a:pPr lvl="1" fontAlgn="auto">
              <a:spcAft>
                <a:spcPts val="0"/>
              </a:spcAft>
              <a:buClr>
                <a:schemeClr val="tx2">
                  <a:tint val="75000"/>
                </a:schemeClr>
              </a:buClr>
              <a:buFont typeface="Wingdings"/>
              <a:buChar char="u"/>
              <a:defRPr/>
            </a:pPr>
            <a:endParaRPr lang="ja-JP" altLang="en-US" dirty="0"/>
          </a:p>
        </p:txBody>
      </p:sp>
      <p:sp>
        <p:nvSpPr>
          <p:cNvPr id="41987"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41988"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E4C19B9-9B3E-4216-B7E6-321EBB4B41B2}" type="slidenum">
              <a:rPr lang="ja-JP" altLang="en-US"/>
              <a:pPr fontAlgn="base">
                <a:spcBef>
                  <a:spcPct val="0"/>
                </a:spcBef>
                <a:spcAft>
                  <a:spcPct val="0"/>
                </a:spcAft>
              </a:pPr>
              <a:t>21</a:t>
            </a:fld>
            <a:endParaRPr lang="en-US" altLang="ja-JP"/>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アレキシサイミアと判定された</a:t>
            </a:r>
            <a:r>
              <a:rPr lang="en-US" altLang="ja-JP" dirty="0" smtClean="0"/>
              <a:t/>
            </a:r>
            <a:br>
              <a:rPr lang="en-US" altLang="ja-JP" dirty="0" smtClean="0"/>
            </a:br>
            <a:r>
              <a:rPr lang="ja-JP" altLang="en-US" dirty="0" smtClean="0"/>
              <a:t>比率</a:t>
            </a:r>
            <a:r>
              <a:rPr lang="en-US" altLang="ja-JP" dirty="0" smtClean="0"/>
              <a:t>(</a:t>
            </a:r>
            <a:r>
              <a:rPr lang="ja-JP" altLang="en-US" dirty="0" smtClean="0"/>
              <a:t>参考）</a:t>
            </a:r>
            <a:endParaRPr lang="ja-JP" altLang="en-US" dirty="0"/>
          </a:p>
        </p:txBody>
      </p:sp>
      <p:sp>
        <p:nvSpPr>
          <p:cNvPr id="3" name="コンテンツ プレースホルダー 2"/>
          <p:cNvSpPr>
            <a:spLocks noGrp="1"/>
          </p:cNvSpPr>
          <p:nvPr>
            <p:ph idx="1"/>
          </p:nvPr>
        </p:nvSpPr>
        <p:spPr/>
        <p:txBody>
          <a:bodyPr rtlCol="0">
            <a:normAutofit lnSpcReduction="10000"/>
          </a:bodyPr>
          <a:lstStyle/>
          <a:p>
            <a:pPr fontAlgn="auto">
              <a:spcAft>
                <a:spcPts val="0"/>
              </a:spcAft>
              <a:buClr>
                <a:schemeClr val="accent1">
                  <a:shade val="75000"/>
                </a:schemeClr>
              </a:buClr>
              <a:buFont typeface="Wingdings"/>
              <a:buChar char="u"/>
              <a:defRPr/>
            </a:pPr>
            <a:r>
              <a:rPr lang="ja-JP" altLang="en-US" dirty="0"/>
              <a:t>海外</a:t>
            </a:r>
            <a:r>
              <a:rPr lang="ja-JP" altLang="en-US" dirty="0" smtClean="0"/>
              <a:t>の非臨床群</a:t>
            </a:r>
            <a:r>
              <a:rPr lang="ja-JP" altLang="en-US" dirty="0"/>
              <a:t>における</a:t>
            </a:r>
            <a:r>
              <a:rPr lang="ja-JP" altLang="en-US" dirty="0" smtClean="0"/>
              <a:t>報告</a:t>
            </a:r>
            <a:endParaRPr lang="en-US" altLang="ja-JP" dirty="0" smtClean="0"/>
          </a:p>
          <a:p>
            <a:pPr lvl="1" fontAlgn="auto">
              <a:spcAft>
                <a:spcPts val="0"/>
              </a:spcAft>
              <a:buClr>
                <a:schemeClr val="tx2">
                  <a:tint val="75000"/>
                </a:schemeClr>
              </a:buClr>
              <a:buFont typeface="Wingdings"/>
              <a:buChar char="u"/>
              <a:defRPr/>
            </a:pPr>
            <a:r>
              <a:rPr lang="en-US" altLang="ja-JP" dirty="0" smtClean="0"/>
              <a:t>10.1</a:t>
            </a:r>
            <a:r>
              <a:rPr lang="ja-JP" altLang="en-US" dirty="0"/>
              <a:t>％</a:t>
            </a:r>
            <a:r>
              <a:rPr lang="en-US" altLang="ja-JP" dirty="0"/>
              <a:t>(</a:t>
            </a:r>
            <a:r>
              <a:rPr lang="en-US" altLang="ja-JP" dirty="0" err="1"/>
              <a:t>Bogutyn</a:t>
            </a:r>
            <a:r>
              <a:rPr lang="en-US" altLang="ja-JP" dirty="0"/>
              <a:t>, T.et al., </a:t>
            </a:r>
            <a:r>
              <a:rPr lang="en-US" altLang="ja-JP" dirty="0" smtClean="0"/>
              <a:t>1999)</a:t>
            </a:r>
          </a:p>
          <a:p>
            <a:pPr lvl="1" fontAlgn="auto">
              <a:spcAft>
                <a:spcPts val="0"/>
              </a:spcAft>
              <a:buClr>
                <a:schemeClr val="tx2">
                  <a:tint val="75000"/>
                </a:schemeClr>
              </a:buClr>
              <a:buFont typeface="Wingdings"/>
              <a:buChar char="u"/>
              <a:defRPr/>
            </a:pPr>
            <a:r>
              <a:rPr lang="en-US" altLang="ja-JP" dirty="0" smtClean="0"/>
              <a:t>16.3</a:t>
            </a:r>
            <a:r>
              <a:rPr lang="ja-JP" altLang="en-US" dirty="0"/>
              <a:t>％（</a:t>
            </a:r>
            <a:r>
              <a:rPr lang="en-US" altLang="ja-JP" dirty="0" err="1"/>
              <a:t>Todarello</a:t>
            </a:r>
            <a:r>
              <a:rPr lang="en-US" altLang="ja-JP" dirty="0"/>
              <a:t>, O. et al., 1995</a:t>
            </a:r>
            <a:r>
              <a:rPr lang="ja-JP" altLang="en-US" dirty="0" smtClean="0"/>
              <a:t>）</a:t>
            </a:r>
            <a:endParaRPr lang="en-US" altLang="ja-JP" dirty="0" smtClean="0"/>
          </a:p>
          <a:p>
            <a:pPr lvl="1" fontAlgn="auto">
              <a:spcAft>
                <a:spcPts val="0"/>
              </a:spcAft>
              <a:buClr>
                <a:schemeClr val="tx2">
                  <a:tint val="75000"/>
                </a:schemeClr>
              </a:buClr>
              <a:buFont typeface="Wingdings"/>
              <a:buChar char="u"/>
              <a:defRPr/>
            </a:pPr>
            <a:r>
              <a:rPr lang="en-US" altLang="ja-JP" dirty="0"/>
              <a:t>18.8</a:t>
            </a:r>
            <a:r>
              <a:rPr lang="ja-JP" altLang="en-US" dirty="0" smtClean="0"/>
              <a:t>％</a:t>
            </a:r>
            <a:r>
              <a:rPr lang="en-US" altLang="ja-JP" dirty="0" smtClean="0"/>
              <a:t>(Parker, 1989)</a:t>
            </a:r>
          </a:p>
          <a:p>
            <a:pPr fontAlgn="auto">
              <a:spcAft>
                <a:spcPts val="0"/>
              </a:spcAft>
              <a:buClr>
                <a:schemeClr val="accent1">
                  <a:shade val="75000"/>
                </a:schemeClr>
              </a:buClr>
              <a:buFont typeface="Wingdings"/>
              <a:buChar char="u"/>
              <a:defRPr/>
            </a:pPr>
            <a:r>
              <a:rPr lang="ja-JP" altLang="en-US" dirty="0" smtClean="0"/>
              <a:t>日本の非臨床群の報告</a:t>
            </a:r>
            <a:endParaRPr lang="en-US" altLang="ja-JP" dirty="0" smtClean="0"/>
          </a:p>
          <a:p>
            <a:pPr lvl="1" fontAlgn="auto">
              <a:spcAft>
                <a:spcPts val="0"/>
              </a:spcAft>
              <a:buClr>
                <a:schemeClr val="tx2">
                  <a:tint val="75000"/>
                </a:schemeClr>
              </a:buClr>
              <a:buFont typeface="Wingdings"/>
              <a:buChar char="u"/>
              <a:defRPr/>
            </a:pPr>
            <a:r>
              <a:rPr lang="en-US" altLang="ja-JP" dirty="0" smtClean="0"/>
              <a:t>23.4</a:t>
            </a:r>
            <a:r>
              <a:rPr lang="ja-JP" altLang="en-US" dirty="0" smtClean="0"/>
              <a:t>％</a:t>
            </a:r>
            <a:r>
              <a:rPr lang="en-US" altLang="ja-JP" dirty="0" smtClean="0"/>
              <a:t>(</a:t>
            </a:r>
            <a:r>
              <a:rPr lang="ja-JP" altLang="en-US" dirty="0" smtClean="0"/>
              <a:t>一木</a:t>
            </a:r>
            <a:r>
              <a:rPr lang="en-US" altLang="ja-JP" dirty="0" smtClean="0"/>
              <a:t>, 2006)</a:t>
            </a:r>
          </a:p>
          <a:p>
            <a:pPr lvl="1" fontAlgn="auto">
              <a:spcAft>
                <a:spcPts val="0"/>
              </a:spcAft>
              <a:buClr>
                <a:schemeClr val="tx2">
                  <a:tint val="75000"/>
                </a:schemeClr>
              </a:buClr>
              <a:buFont typeface="Wingdings"/>
              <a:buChar char="u"/>
              <a:defRPr/>
            </a:pPr>
            <a:r>
              <a:rPr lang="ja-JP" altLang="en-US" dirty="0"/>
              <a:t>若い</a:t>
            </a:r>
            <a:r>
              <a:rPr lang="ja-JP" altLang="en-US" dirty="0" smtClean="0"/>
              <a:t>世代、日本人に高い傾向があるとされている</a:t>
            </a:r>
            <a:endParaRPr lang="en-US" altLang="ja-JP" dirty="0" smtClean="0"/>
          </a:p>
          <a:p>
            <a:pPr fontAlgn="auto">
              <a:spcAft>
                <a:spcPts val="0"/>
              </a:spcAft>
              <a:buClr>
                <a:schemeClr val="accent1">
                  <a:shade val="75000"/>
                </a:schemeClr>
              </a:buClr>
              <a:buFont typeface="Wingdings"/>
              <a:buChar char="u"/>
              <a:defRPr/>
            </a:pPr>
            <a:r>
              <a:rPr lang="ja-JP" altLang="en-US" dirty="0" smtClean="0"/>
              <a:t>臨床群では、うつ病、摂食障害での比率が高い（</a:t>
            </a:r>
            <a:r>
              <a:rPr lang="en-US" altLang="ja-JP" dirty="0" smtClean="0"/>
              <a:t>50</a:t>
            </a:r>
            <a:r>
              <a:rPr lang="ja-JP" altLang="en-US" dirty="0" smtClean="0"/>
              <a:t>％～）</a:t>
            </a:r>
            <a:endParaRPr lang="en-US" altLang="ja-JP" dirty="0"/>
          </a:p>
        </p:txBody>
      </p:sp>
      <p:sp>
        <p:nvSpPr>
          <p:cNvPr id="43011"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43012"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7E52768-B46B-4877-B4A1-15564776F4A6}" type="slidenum">
              <a:rPr lang="ja-JP" altLang="en-US"/>
              <a:pPr fontAlgn="base">
                <a:spcBef>
                  <a:spcPct val="0"/>
                </a:spcBef>
                <a:spcAft>
                  <a:spcPct val="0"/>
                </a:spcAft>
              </a:pPr>
              <a:t>22</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３　</a:t>
            </a:r>
            <a:r>
              <a:rPr lang="en-US" altLang="ja-JP" dirty="0" smtClean="0"/>
              <a:t>It</a:t>
            </a:r>
            <a:r>
              <a:rPr lang="ja-JP" altLang="en-US" dirty="0" smtClean="0"/>
              <a:t>技術者と</a:t>
            </a:r>
            <a:r>
              <a:rPr lang="ja-JP" altLang="en-US" dirty="0"/>
              <a:t>ストレス</a:t>
            </a:r>
          </a:p>
        </p:txBody>
      </p:sp>
      <p:sp>
        <p:nvSpPr>
          <p:cNvPr id="3" name="テキスト プレースホルダー 2"/>
          <p:cNvSpPr>
            <a:spLocks noGrp="1"/>
          </p:cNvSpPr>
          <p:nvPr>
            <p:ph type="body" idx="1"/>
          </p:nvPr>
        </p:nvSpPr>
        <p:spPr>
          <a:xfrm>
            <a:off x="722313" y="1928813"/>
            <a:ext cx="7772400" cy="2692400"/>
          </a:xfrm>
        </p:spPr>
        <p:txBody>
          <a:bodyPr rtlCol="0">
            <a:normAutofit/>
          </a:bodyPr>
          <a:lstStyle/>
          <a:p>
            <a:pPr fontAlgn="auto">
              <a:spcAft>
                <a:spcPts val="0"/>
              </a:spcAft>
              <a:buClr>
                <a:schemeClr val="accent1">
                  <a:shade val="75000"/>
                </a:schemeClr>
              </a:buClr>
              <a:buFont typeface="Wingdings"/>
              <a:buNone/>
              <a:defRPr/>
            </a:pPr>
            <a:endParaRPr lang="ja-JP" altLang="en-US"/>
          </a:p>
        </p:txBody>
      </p:sp>
      <p:sp>
        <p:nvSpPr>
          <p:cNvPr id="44035"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EFF70E2-EF84-482A-BF24-20A3858AA6DA}" type="slidenum">
              <a:rPr lang="ja-JP" altLang="en-US"/>
              <a:pPr fontAlgn="base">
                <a:spcBef>
                  <a:spcPct val="0"/>
                </a:spcBef>
                <a:spcAft>
                  <a:spcPct val="0"/>
                </a:spcAft>
              </a:pPr>
              <a:t>23</a:t>
            </a:fld>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en-US" altLang="ja-JP" dirty="0" smtClean="0"/>
              <a:t>IT</a:t>
            </a:r>
            <a:r>
              <a:rPr lang="ja-JP" altLang="en-US" dirty="0" smtClean="0"/>
              <a:t>技術者のストレス</a:t>
            </a:r>
            <a:endParaRPr lang="ja-JP" altLang="en-US" dirty="0"/>
          </a:p>
        </p:txBody>
      </p:sp>
      <p:sp>
        <p:nvSpPr>
          <p:cNvPr id="3" name="コンテンツ プレースホルダー 2"/>
          <p:cNvSpPr>
            <a:spLocks noGrp="1"/>
          </p:cNvSpPr>
          <p:nvPr>
            <p:ph idx="1"/>
          </p:nvPr>
        </p:nvSpPr>
        <p:spPr>
          <a:xfrm>
            <a:off x="457200" y="1484313"/>
            <a:ext cx="8229600" cy="4525962"/>
          </a:xfrm>
        </p:spPr>
        <p:txBody>
          <a:bodyPr rtlCol="0">
            <a:normAutofit fontScale="77500" lnSpcReduction="20000"/>
          </a:bodyPr>
          <a:lstStyle/>
          <a:p>
            <a:pPr fontAlgn="auto">
              <a:spcAft>
                <a:spcPts val="0"/>
              </a:spcAft>
              <a:buClr>
                <a:schemeClr val="accent1">
                  <a:shade val="75000"/>
                </a:schemeClr>
              </a:buClr>
              <a:buFont typeface="Wingdings"/>
              <a:buChar char="u"/>
              <a:defRPr/>
            </a:pPr>
            <a:r>
              <a:rPr lang="ja-JP" altLang="en-US" dirty="0" smtClean="0"/>
              <a:t>男子</a:t>
            </a:r>
            <a:r>
              <a:rPr lang="en-US" altLang="ja-JP" dirty="0" smtClean="0"/>
              <a:t>IT</a:t>
            </a:r>
            <a:r>
              <a:rPr lang="ja-JP" altLang="en-US" dirty="0" smtClean="0"/>
              <a:t>技術者を主な対象とした先行研究で報告されていること</a:t>
            </a:r>
            <a:r>
              <a:rPr lang="en-US" altLang="ja-JP" dirty="0" smtClean="0"/>
              <a:t>(</a:t>
            </a:r>
            <a:r>
              <a:rPr lang="ja-JP" altLang="en-US" dirty="0" smtClean="0"/>
              <a:t>福井</a:t>
            </a:r>
            <a:r>
              <a:rPr lang="en-US" altLang="ja-JP" dirty="0" smtClean="0"/>
              <a:t>, 2003)</a:t>
            </a:r>
          </a:p>
          <a:p>
            <a:pPr lvl="1" fontAlgn="auto">
              <a:spcAft>
                <a:spcPts val="0"/>
              </a:spcAft>
              <a:buClr>
                <a:schemeClr val="tx2">
                  <a:tint val="75000"/>
                </a:schemeClr>
              </a:buClr>
              <a:buFont typeface="Wingdings"/>
              <a:buChar char="u"/>
              <a:defRPr/>
            </a:pPr>
            <a:r>
              <a:rPr lang="ja-JP" altLang="en-US" dirty="0" smtClean="0"/>
              <a:t>精神健康度に悪影響すること</a:t>
            </a:r>
            <a:endParaRPr lang="en-US" altLang="ja-JP" dirty="0" smtClean="0"/>
          </a:p>
          <a:p>
            <a:pPr lvl="2" fontAlgn="auto">
              <a:spcAft>
                <a:spcPts val="0"/>
              </a:spcAft>
              <a:buClr>
                <a:schemeClr val="accent4">
                  <a:shade val="75000"/>
                </a:schemeClr>
              </a:buClr>
              <a:buFont typeface="Wingdings"/>
              <a:buChar char="u"/>
              <a:defRPr/>
            </a:pPr>
            <a:r>
              <a:rPr lang="ja-JP" altLang="en-US" dirty="0" smtClean="0"/>
              <a:t>量的負担感</a:t>
            </a:r>
            <a:endParaRPr lang="en-US" altLang="ja-JP" dirty="0"/>
          </a:p>
          <a:p>
            <a:pPr lvl="2" fontAlgn="auto">
              <a:spcAft>
                <a:spcPts val="0"/>
              </a:spcAft>
              <a:buClr>
                <a:schemeClr val="accent4">
                  <a:shade val="75000"/>
                </a:schemeClr>
              </a:buClr>
              <a:buFont typeface="Wingdings"/>
              <a:buChar char="u"/>
              <a:defRPr/>
            </a:pPr>
            <a:r>
              <a:rPr lang="ja-JP" altLang="en-US" dirty="0" smtClean="0"/>
              <a:t>職場の対人関係上のストレス</a:t>
            </a:r>
            <a:endParaRPr lang="en-US" altLang="ja-JP" dirty="0" smtClean="0"/>
          </a:p>
          <a:p>
            <a:pPr lvl="2" fontAlgn="auto">
              <a:spcAft>
                <a:spcPts val="0"/>
              </a:spcAft>
              <a:buClr>
                <a:schemeClr val="accent4">
                  <a:shade val="75000"/>
                </a:schemeClr>
              </a:buClr>
              <a:buFont typeface="Wingdings"/>
              <a:buChar char="u"/>
              <a:defRPr/>
            </a:pPr>
            <a:r>
              <a:rPr lang="ja-JP" altLang="en-US" dirty="0" smtClean="0"/>
              <a:t>職務不適応感</a:t>
            </a:r>
            <a:endParaRPr lang="en-US" altLang="ja-JP" dirty="0" smtClean="0"/>
          </a:p>
          <a:p>
            <a:pPr lvl="2" fontAlgn="auto">
              <a:spcAft>
                <a:spcPts val="0"/>
              </a:spcAft>
              <a:buClr>
                <a:schemeClr val="accent4">
                  <a:shade val="75000"/>
                </a:schemeClr>
              </a:buClr>
              <a:buFont typeface="Wingdings"/>
              <a:buChar char="u"/>
              <a:defRPr/>
            </a:pPr>
            <a:r>
              <a:rPr lang="ja-JP" altLang="en-US" dirty="0"/>
              <a:t>納期</a:t>
            </a:r>
            <a:r>
              <a:rPr lang="ja-JP" altLang="en-US" dirty="0" smtClean="0"/>
              <a:t>に間に合わないこと</a:t>
            </a:r>
            <a:endParaRPr lang="en-US" altLang="ja-JP" dirty="0" smtClean="0"/>
          </a:p>
          <a:p>
            <a:pPr lvl="1" fontAlgn="auto">
              <a:spcAft>
                <a:spcPts val="0"/>
              </a:spcAft>
              <a:buClr>
                <a:schemeClr val="tx2">
                  <a:tint val="75000"/>
                </a:schemeClr>
              </a:buClr>
              <a:buFont typeface="Wingdings"/>
              <a:buChar char="u"/>
              <a:defRPr/>
            </a:pPr>
            <a:r>
              <a:rPr lang="ja-JP" altLang="en-US" dirty="0" smtClean="0"/>
              <a:t>抑うつ度と関連すること</a:t>
            </a:r>
            <a:endParaRPr lang="en-US" altLang="ja-JP" dirty="0" smtClean="0"/>
          </a:p>
          <a:p>
            <a:pPr lvl="2" fontAlgn="auto">
              <a:spcAft>
                <a:spcPts val="0"/>
              </a:spcAft>
              <a:buClr>
                <a:schemeClr val="accent4">
                  <a:shade val="75000"/>
                </a:schemeClr>
              </a:buClr>
              <a:buFont typeface="Wingdings"/>
              <a:buChar char="u"/>
              <a:defRPr/>
            </a:pPr>
            <a:r>
              <a:rPr lang="ja-JP" altLang="en-US" dirty="0" smtClean="0"/>
              <a:t>達成感のなさ、対人関係の困難、裁量度の低さ</a:t>
            </a:r>
            <a:endParaRPr lang="en-US" altLang="ja-JP" dirty="0" smtClean="0"/>
          </a:p>
          <a:p>
            <a:pPr lvl="2" fontAlgn="auto">
              <a:spcAft>
                <a:spcPts val="0"/>
              </a:spcAft>
              <a:buClr>
                <a:schemeClr val="accent4">
                  <a:shade val="75000"/>
                </a:schemeClr>
              </a:buClr>
              <a:buFont typeface="Wingdings"/>
              <a:buChar char="u"/>
              <a:defRPr/>
            </a:pPr>
            <a:r>
              <a:rPr lang="ja-JP" altLang="en-US" dirty="0" smtClean="0"/>
              <a:t>能力不足、仕事の不適性、経済的不安、量的過重感</a:t>
            </a:r>
            <a:endParaRPr lang="en-US" altLang="ja-JP" dirty="0" smtClean="0"/>
          </a:p>
          <a:p>
            <a:pPr fontAlgn="auto">
              <a:spcAft>
                <a:spcPts val="0"/>
              </a:spcAft>
              <a:buClr>
                <a:schemeClr val="accent1">
                  <a:shade val="75000"/>
                </a:schemeClr>
              </a:buClr>
              <a:buFont typeface="Wingdings"/>
              <a:buChar char="u"/>
              <a:defRPr/>
            </a:pPr>
            <a:r>
              <a:rPr lang="en-US" altLang="ja-JP" dirty="0" smtClean="0"/>
              <a:t>3</a:t>
            </a:r>
            <a:r>
              <a:rPr lang="ja-JP" altLang="en-US" dirty="0" smtClean="0"/>
              <a:t>割に精神医学的障害があるとの研究報告がある。（庄司</a:t>
            </a:r>
            <a:r>
              <a:rPr lang="en-US" altLang="ja-JP" dirty="0"/>
              <a:t>,</a:t>
            </a:r>
            <a:r>
              <a:rPr lang="en-US" altLang="ja-JP" dirty="0" smtClean="0"/>
              <a:t> 1990)</a:t>
            </a:r>
          </a:p>
          <a:p>
            <a:pPr fontAlgn="auto">
              <a:spcAft>
                <a:spcPts val="0"/>
              </a:spcAft>
              <a:buClr>
                <a:schemeClr val="accent1">
                  <a:shade val="75000"/>
                </a:schemeClr>
              </a:buClr>
              <a:buFont typeface="Wingdings"/>
              <a:buChar char="u"/>
              <a:defRPr/>
            </a:pPr>
            <a:r>
              <a:rPr lang="en-US" altLang="ja-JP" dirty="0" smtClean="0"/>
              <a:t>IT</a:t>
            </a:r>
            <a:r>
              <a:rPr lang="ja-JP" altLang="en-US" dirty="0"/>
              <a:t>技術者のストレスは</a:t>
            </a:r>
            <a:r>
              <a:rPr lang="ja-JP" altLang="en-US" dirty="0" smtClean="0"/>
              <a:t>高いと言われているが、他職種との比較上一貫した知見は得られていない。</a:t>
            </a:r>
            <a:endParaRPr lang="ja-JP" altLang="en-US" dirty="0"/>
          </a:p>
          <a:p>
            <a:pPr fontAlgn="auto">
              <a:spcAft>
                <a:spcPts val="0"/>
              </a:spcAft>
              <a:buClr>
                <a:schemeClr val="accent1">
                  <a:shade val="75000"/>
                </a:schemeClr>
              </a:buClr>
              <a:buFont typeface="Wingdings"/>
              <a:buChar char="u"/>
              <a:defRPr/>
            </a:pPr>
            <a:endParaRPr lang="en-US" altLang="ja-JP" dirty="0" smtClean="0"/>
          </a:p>
        </p:txBody>
      </p:sp>
      <p:sp>
        <p:nvSpPr>
          <p:cNvPr id="45059"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45060"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48CA119-DD14-41CA-B6FC-22A7C0809F8C}" type="slidenum">
              <a:rPr lang="ja-JP" altLang="en-US"/>
              <a:pPr fontAlgn="base">
                <a:spcBef>
                  <a:spcPct val="0"/>
                </a:spcBef>
                <a:spcAft>
                  <a:spcPct val="0"/>
                </a:spcAft>
              </a:pPr>
              <a:t>24</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en-US" altLang="ja-JP" dirty="0" smtClean="0"/>
              <a:t>IT</a:t>
            </a:r>
            <a:r>
              <a:rPr lang="ja-JP" altLang="en-US" dirty="0" smtClean="0"/>
              <a:t>業務の難しさ</a:t>
            </a:r>
            <a:endParaRPr lang="ja-JP" altLang="en-US" dirty="0"/>
          </a:p>
        </p:txBody>
      </p:sp>
      <p:sp>
        <p:nvSpPr>
          <p:cNvPr id="46082" name="コンテンツ プレースホルダー 2"/>
          <p:cNvSpPr>
            <a:spLocks noGrp="1"/>
          </p:cNvSpPr>
          <p:nvPr>
            <p:ph idx="1"/>
          </p:nvPr>
        </p:nvSpPr>
        <p:spPr>
          <a:xfrm>
            <a:off x="457200" y="1284288"/>
            <a:ext cx="8229600" cy="5168900"/>
          </a:xfrm>
        </p:spPr>
        <p:txBody>
          <a:bodyPr/>
          <a:lstStyle/>
          <a:p>
            <a:r>
              <a:rPr lang="en-US" altLang="ja-JP" sz="2000" u="sng" smtClean="0"/>
              <a:t>IT</a:t>
            </a:r>
            <a:r>
              <a:rPr lang="ja-JP" altLang="en-US" sz="2000" u="sng" smtClean="0"/>
              <a:t>業務の複雑性</a:t>
            </a:r>
          </a:p>
          <a:p>
            <a:pPr lvl="1"/>
            <a:r>
              <a:rPr lang="en-US" altLang="ja-JP" sz="1600" smtClean="0"/>
              <a:t>IT</a:t>
            </a:r>
            <a:r>
              <a:rPr lang="ja-JP" altLang="en-US" sz="1600" smtClean="0"/>
              <a:t>業務の本質として、人材面で高いレベルの柔軟性と適応性を必要とする。</a:t>
            </a:r>
          </a:p>
          <a:p>
            <a:pPr lvl="1"/>
            <a:r>
              <a:rPr lang="ja-JP" altLang="en-US" sz="1600" smtClean="0"/>
              <a:t>一人で行うものと、チーム（同じ作業場所あるいは、バーチャルに）で行う場合とがある。</a:t>
            </a:r>
          </a:p>
          <a:p>
            <a:pPr lvl="1"/>
            <a:r>
              <a:rPr lang="ja-JP" altLang="en-US" sz="1600" smtClean="0"/>
              <a:t>分割された仕事は相互に関連を持つため、頻繁に担当者間の調整が必要である。</a:t>
            </a:r>
          </a:p>
          <a:p>
            <a:pPr lvl="1"/>
            <a:r>
              <a:rPr lang="ja-JP" altLang="en-US" sz="1600" smtClean="0"/>
              <a:t>期限は厳密に定められる。</a:t>
            </a:r>
          </a:p>
          <a:p>
            <a:pPr lvl="1"/>
            <a:r>
              <a:rPr lang="ja-JP" altLang="en-US" sz="1600" smtClean="0"/>
              <a:t>技術的革新や顧客からの要求などさまざまな要因により頻繁に変更が発生しても、欠陥のない（稼働の際、バグがない状態）ことが求められる。</a:t>
            </a:r>
          </a:p>
          <a:p>
            <a:pPr lvl="1">
              <a:buFont typeface="Wingdings" pitchFamily="2" charset="2"/>
              <a:buChar char="Ø"/>
            </a:pPr>
            <a:r>
              <a:rPr lang="en-US" altLang="ja-JP" sz="1600" smtClean="0"/>
              <a:t>IT</a:t>
            </a:r>
            <a:r>
              <a:rPr lang="ja-JP" altLang="en-US" sz="1600" smtClean="0"/>
              <a:t>業務の３つの要素：①年中無休、②膨大な仕事量に加え、予定していない要求にも応える必要がある、③細かく定められた厳しいスケジュール</a:t>
            </a:r>
          </a:p>
          <a:p>
            <a:r>
              <a:rPr lang="ja-JP" altLang="en-US" sz="2000" u="sng" smtClean="0"/>
              <a:t>技術的進歩への対応</a:t>
            </a:r>
          </a:p>
          <a:p>
            <a:pPr lvl="1"/>
            <a:r>
              <a:rPr lang="ja-JP" altLang="en-US" sz="1600" smtClean="0"/>
              <a:t>管理者は常に最新技術の習得のほか、担当者（管理者よりも高い技術力をもつこともある）の技術向上にも努力する必要がある。たとえば、管理者はメンターとして、担当者それぞれの目標設定・目標達成のためにどんなトレーニングが必要かの意識づけをする。</a:t>
            </a:r>
          </a:p>
          <a:p>
            <a:r>
              <a:rPr lang="en-US" altLang="ja-JP" sz="2000" u="sng" smtClean="0"/>
              <a:t>IT</a:t>
            </a:r>
            <a:r>
              <a:rPr lang="ja-JP" altLang="en-US" sz="2000" u="sng" smtClean="0"/>
              <a:t>部門の組織上の役割</a:t>
            </a:r>
          </a:p>
          <a:p>
            <a:pPr lvl="1"/>
            <a:r>
              <a:rPr lang="ja-JP" altLang="en-US" sz="1600" smtClean="0"/>
              <a:t>企業組織において、</a:t>
            </a:r>
            <a:r>
              <a:rPr lang="en-US" altLang="ja-JP" sz="1600" smtClean="0"/>
              <a:t>IT</a:t>
            </a:r>
            <a:r>
              <a:rPr lang="ja-JP" altLang="en-US" sz="1600" smtClean="0"/>
              <a:t>部門が他部門の業務を</a:t>
            </a:r>
            <a:r>
              <a:rPr lang="en-US" altLang="ja-JP" sz="1600" smtClean="0"/>
              <a:t>IT</a:t>
            </a:r>
            <a:r>
              <a:rPr lang="ja-JP" altLang="en-US" sz="1600" smtClean="0"/>
              <a:t>技術により支援することについての真価は認められていない。それにもかかわらず、</a:t>
            </a:r>
            <a:r>
              <a:rPr lang="en-US" altLang="ja-JP" sz="1600" smtClean="0"/>
              <a:t>IT</a:t>
            </a:r>
            <a:r>
              <a:rPr lang="ja-JP" altLang="en-US" sz="1600" smtClean="0"/>
              <a:t>はすべての組織的な機能を統合する役割を持つ。管理者は</a:t>
            </a:r>
            <a:r>
              <a:rPr lang="en-US" altLang="ja-JP" sz="1600" smtClean="0"/>
              <a:t>IT</a:t>
            </a:r>
            <a:r>
              <a:rPr lang="ja-JP" altLang="en-US" sz="1600" smtClean="0"/>
              <a:t>技術者に能力開発の機会とモチベーションを与えつつ、</a:t>
            </a:r>
            <a:r>
              <a:rPr lang="en-US" altLang="ja-JP" sz="1600" smtClean="0"/>
              <a:t>IT</a:t>
            </a:r>
            <a:r>
              <a:rPr lang="ja-JP" altLang="en-US" sz="1600" smtClean="0"/>
              <a:t>化の対象部門の統合を図ることを視野に入れている。</a:t>
            </a:r>
          </a:p>
        </p:txBody>
      </p:sp>
      <p:sp>
        <p:nvSpPr>
          <p:cNvPr id="46083"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46084"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93F6431-D0A5-42B4-8FD4-ABF6B0703348}" type="slidenum">
              <a:rPr lang="ja-JP" altLang="en-US"/>
              <a:pPr fontAlgn="base">
                <a:spcBef>
                  <a:spcPct val="0"/>
                </a:spcBef>
                <a:spcAft>
                  <a:spcPct val="0"/>
                </a:spcAft>
              </a:pPr>
              <a:t>25</a:t>
            </a:fld>
            <a:endParaRPr lang="en-US" altLang="ja-JP"/>
          </a:p>
        </p:txBody>
      </p:sp>
      <p:sp>
        <p:nvSpPr>
          <p:cNvPr id="46085" name="テキスト ボックス 5"/>
          <p:cNvSpPr txBox="1">
            <a:spLocks noChangeArrowheads="1"/>
          </p:cNvSpPr>
          <p:nvPr/>
        </p:nvSpPr>
        <p:spPr bwMode="auto">
          <a:xfrm>
            <a:off x="5003800" y="1268413"/>
            <a:ext cx="3754438" cy="461962"/>
          </a:xfrm>
          <a:prstGeom prst="rect">
            <a:avLst/>
          </a:prstGeom>
          <a:noFill/>
          <a:ln w="9525">
            <a:noFill/>
            <a:miter lim="800000"/>
            <a:headEnd/>
            <a:tailEnd/>
          </a:ln>
        </p:spPr>
        <p:txBody>
          <a:bodyPr wrap="none">
            <a:spAutoFit/>
          </a:bodyPr>
          <a:lstStyle/>
          <a:p>
            <a:r>
              <a:rPr lang="ja-JP" altLang="en-US" sz="1200">
                <a:latin typeface="Century Schoolbook" pitchFamily="18" charset="0"/>
                <a:ea typeface="ＭＳ Ｐ明朝" pitchFamily="18" charset="-128"/>
              </a:rPr>
              <a:t>米国記事</a:t>
            </a:r>
            <a:r>
              <a:rPr lang="en-US" altLang="ja-JP" sz="1200">
                <a:latin typeface="Century Schoolbook" pitchFamily="18" charset="0"/>
                <a:ea typeface="ＭＳ Ｐ明朝" pitchFamily="18" charset="-128"/>
              </a:rPr>
              <a:t>(Human Resources Management 2007 Fall)</a:t>
            </a:r>
            <a:r>
              <a:rPr lang="ja-JP" altLang="en-US" sz="1200">
                <a:latin typeface="Century Schoolbook" pitchFamily="18" charset="0"/>
                <a:ea typeface="ＭＳ Ｐ明朝" pitchFamily="18" charset="-128"/>
              </a:rPr>
              <a:t>より</a:t>
            </a:r>
            <a:endParaRPr lang="en-US" altLang="ja-JP" sz="1200">
              <a:latin typeface="Century Schoolbook" pitchFamily="18" charset="0"/>
              <a:ea typeface="ＭＳ Ｐ明朝" pitchFamily="18" charset="-128"/>
            </a:endParaRPr>
          </a:p>
          <a:p>
            <a:endParaRPr lang="ja-JP" altLang="en-US" sz="1200">
              <a:latin typeface="Century Schoolbook" pitchFamily="18" charset="0"/>
              <a:ea typeface="ＭＳ Ｐ明朝" pitchFamily="18"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ストレス・コーピング</a:t>
            </a:r>
            <a:endParaRPr lang="ja-JP" altLang="en-US" dirty="0"/>
          </a:p>
        </p:txBody>
      </p:sp>
      <p:sp>
        <p:nvSpPr>
          <p:cNvPr id="3" name="コンテンツ プレースホルダー 2"/>
          <p:cNvSpPr>
            <a:spLocks noGrp="1"/>
          </p:cNvSpPr>
          <p:nvPr>
            <p:ph idx="1"/>
          </p:nvPr>
        </p:nvSpPr>
        <p:spPr>
          <a:xfrm>
            <a:off x="457200" y="1500188"/>
            <a:ext cx="8229600" cy="5024437"/>
          </a:xfrm>
        </p:spPr>
        <p:txBody>
          <a:bodyPr rtlCol="0">
            <a:normAutofit fontScale="70000" lnSpcReduction="20000"/>
          </a:bodyPr>
          <a:lstStyle/>
          <a:p>
            <a:pPr fontAlgn="auto">
              <a:spcAft>
                <a:spcPts val="0"/>
              </a:spcAft>
              <a:buClr>
                <a:schemeClr val="accent1">
                  <a:shade val="75000"/>
                </a:schemeClr>
              </a:buClr>
              <a:buFont typeface="Wingdings"/>
              <a:buChar char="u"/>
              <a:defRPr/>
            </a:pPr>
            <a:r>
              <a:rPr lang="ja-JP" altLang="en-US" dirty="0"/>
              <a:t>ラザルスとフォークマンによる“心理的ストレスモデル”では、ストレス反応は、“</a:t>
            </a:r>
            <a:r>
              <a:rPr lang="ja-JP" altLang="en-US" dirty="0" smtClean="0"/>
              <a:t>ストレッサーそのもの</a:t>
            </a:r>
            <a:r>
              <a:rPr lang="ja-JP" altLang="en-US" dirty="0"/>
              <a:t>ではなく、</a:t>
            </a:r>
            <a:r>
              <a:rPr lang="ja-JP" altLang="en-US" dirty="0" smtClean="0"/>
              <a:t>ストレッサーに</a:t>
            </a:r>
            <a:r>
              <a:rPr lang="ja-JP" altLang="en-US" dirty="0"/>
              <a:t>対する認知的評価と対処によって決定される”として</a:t>
            </a:r>
            <a:r>
              <a:rPr lang="ja-JP" altLang="en-US" dirty="0" smtClean="0"/>
              <a:t>いる。</a:t>
            </a:r>
            <a:endParaRPr lang="en-US" altLang="ja-JP" dirty="0" smtClean="0"/>
          </a:p>
          <a:p>
            <a:pPr lvl="1" fontAlgn="auto">
              <a:spcAft>
                <a:spcPts val="0"/>
              </a:spcAft>
              <a:buClr>
                <a:schemeClr val="tx2">
                  <a:tint val="75000"/>
                </a:schemeClr>
              </a:buClr>
              <a:buFont typeface="Wingdings"/>
              <a:buChar char="u"/>
              <a:defRPr/>
            </a:pPr>
            <a:r>
              <a:rPr lang="ja-JP" altLang="en-US" dirty="0" smtClean="0"/>
              <a:t>ストレッサーと</a:t>
            </a:r>
            <a:r>
              <a:rPr lang="ja-JP" altLang="en-US" dirty="0"/>
              <a:t>は心理学用語で、日常的に使われている「ストレス」と</a:t>
            </a:r>
            <a:r>
              <a:rPr lang="ja-JP" altLang="en-US" dirty="0" smtClean="0"/>
              <a:t>同義</a:t>
            </a:r>
            <a:endParaRPr lang="en-US" altLang="ja-JP" dirty="0" smtClean="0"/>
          </a:p>
          <a:p>
            <a:pPr fontAlgn="auto">
              <a:spcAft>
                <a:spcPts val="0"/>
              </a:spcAft>
              <a:buClr>
                <a:schemeClr val="accent1">
                  <a:shade val="75000"/>
                </a:schemeClr>
              </a:buClr>
              <a:buFont typeface="Wingdings"/>
              <a:buChar char="u"/>
              <a:defRPr/>
            </a:pPr>
            <a:r>
              <a:rPr lang="ja-JP" altLang="en-US" dirty="0"/>
              <a:t>「仕事上の解決」「個人的感情の解決」の２つの観点から日々の問題解決に</a:t>
            </a:r>
            <a:r>
              <a:rPr lang="ja-JP" altLang="en-US" dirty="0" smtClean="0"/>
              <a:t>取り組む必要がある。</a:t>
            </a:r>
            <a:endParaRPr lang="en-US" altLang="ja-JP" dirty="0" smtClean="0"/>
          </a:p>
          <a:p>
            <a:pPr fontAlgn="auto">
              <a:spcAft>
                <a:spcPts val="0"/>
              </a:spcAft>
              <a:buClr>
                <a:schemeClr val="accent1">
                  <a:shade val="75000"/>
                </a:schemeClr>
              </a:buClr>
              <a:buFont typeface="Wingdings"/>
              <a:buChar char="u"/>
              <a:defRPr/>
            </a:pPr>
            <a:r>
              <a:rPr lang="ja-JP" altLang="en-US" dirty="0" smtClean="0"/>
              <a:t>ラザルス</a:t>
            </a:r>
            <a:r>
              <a:rPr lang="en-US" altLang="ja-JP" dirty="0" smtClean="0"/>
              <a:t>(2004)</a:t>
            </a:r>
            <a:r>
              <a:rPr lang="ja-JP" altLang="en-US" dirty="0" smtClean="0"/>
              <a:t>が示すストレスに対処する資源</a:t>
            </a:r>
            <a:endParaRPr lang="en-US" altLang="ja-JP" dirty="0" smtClean="0"/>
          </a:p>
          <a:p>
            <a:pPr lvl="1" fontAlgn="auto">
              <a:spcAft>
                <a:spcPts val="0"/>
              </a:spcAft>
              <a:buClr>
                <a:schemeClr val="tx2">
                  <a:tint val="75000"/>
                </a:schemeClr>
              </a:buClr>
              <a:buFont typeface="Wingdings"/>
              <a:buChar char="u"/>
              <a:defRPr/>
            </a:pPr>
            <a:r>
              <a:rPr lang="ja-JP" altLang="en-US" dirty="0" smtClean="0"/>
              <a:t>「自己効力」「構成的</a:t>
            </a:r>
            <a:r>
              <a:rPr lang="ja-JP" altLang="en-US" dirty="0"/>
              <a:t>に考える</a:t>
            </a:r>
            <a:r>
              <a:rPr lang="ja-JP" altLang="en-US" dirty="0" smtClean="0"/>
              <a:t>能力」「頑強性」「希望」「身</a:t>
            </a:r>
            <a:r>
              <a:rPr lang="ja-JP" altLang="en-US" dirty="0"/>
              <a:t>に着けた</a:t>
            </a:r>
            <a:r>
              <a:rPr lang="ja-JP" altLang="en-US" dirty="0" smtClean="0"/>
              <a:t>機知」「楽観性」「首尾一貫性」</a:t>
            </a:r>
            <a:endParaRPr lang="en-US" altLang="ja-JP" dirty="0" smtClean="0"/>
          </a:p>
          <a:p>
            <a:pPr lvl="1" fontAlgn="auto">
              <a:spcAft>
                <a:spcPts val="0"/>
              </a:spcAft>
              <a:buClr>
                <a:schemeClr val="tx2">
                  <a:tint val="75000"/>
                </a:schemeClr>
              </a:buClr>
              <a:buFont typeface="Wingdings"/>
              <a:buChar char="u"/>
              <a:defRPr/>
            </a:pPr>
            <a:r>
              <a:rPr lang="ja-JP" altLang="en-US" dirty="0" smtClean="0"/>
              <a:t>“打たれ強い”パーソナリティかどうかにより、</a:t>
            </a:r>
            <a:r>
              <a:rPr lang="ja-JP" altLang="ja-JP" dirty="0"/>
              <a:t>ストレスの有害な影響に対抗する</a:t>
            </a:r>
            <a:r>
              <a:rPr lang="ja-JP" altLang="ja-JP" dirty="0" smtClean="0"/>
              <a:t>効果</a:t>
            </a:r>
            <a:r>
              <a:rPr lang="ja-JP" altLang="en-US" dirty="0" smtClean="0"/>
              <a:t>が得られる。</a:t>
            </a:r>
            <a:endParaRPr lang="en-US" altLang="ja-JP" dirty="0" smtClean="0"/>
          </a:p>
          <a:p>
            <a:pPr fontAlgn="auto">
              <a:spcAft>
                <a:spcPts val="0"/>
              </a:spcAft>
              <a:buClr>
                <a:schemeClr val="accent1">
                  <a:shade val="75000"/>
                </a:schemeClr>
              </a:buClr>
              <a:buFont typeface="Wingdings"/>
              <a:buChar char="u"/>
              <a:defRPr/>
            </a:pPr>
            <a:r>
              <a:rPr lang="en-US" altLang="ja-JP" dirty="0" smtClean="0"/>
              <a:t>Lambert(2006)</a:t>
            </a:r>
            <a:r>
              <a:rPr lang="ja-JP" altLang="en-US" dirty="0" smtClean="0"/>
              <a:t>が提唱する現代社会のライフスタイルにおける心の健康とレジリアンス</a:t>
            </a:r>
            <a:endParaRPr lang="en-US" altLang="ja-JP" dirty="0" smtClean="0"/>
          </a:p>
          <a:p>
            <a:pPr lvl="1" fontAlgn="auto">
              <a:spcAft>
                <a:spcPts val="0"/>
              </a:spcAft>
              <a:buClr>
                <a:schemeClr val="tx2">
                  <a:tint val="75000"/>
                </a:schemeClr>
              </a:buClr>
              <a:buFont typeface="Wingdings"/>
              <a:buChar char="u"/>
              <a:defRPr/>
            </a:pPr>
            <a:r>
              <a:rPr lang="ja-JP" altLang="en-US" dirty="0" smtClean="0"/>
              <a:t>「努力すれば報われる」</a:t>
            </a:r>
            <a:endParaRPr lang="en-US" altLang="ja-JP" dirty="0" smtClean="0"/>
          </a:p>
          <a:p>
            <a:pPr lvl="1" fontAlgn="auto">
              <a:spcAft>
                <a:spcPts val="0"/>
              </a:spcAft>
              <a:buClr>
                <a:schemeClr val="tx2">
                  <a:tint val="75000"/>
                </a:schemeClr>
              </a:buClr>
              <a:buFont typeface="Wingdings"/>
              <a:buChar char="u"/>
              <a:defRPr/>
            </a:pPr>
            <a:r>
              <a:rPr lang="ja-JP" altLang="en-US" dirty="0" smtClean="0"/>
              <a:t>「社会的ふれあい」</a:t>
            </a:r>
            <a:endParaRPr lang="ja-JP" altLang="en-US" dirty="0"/>
          </a:p>
          <a:p>
            <a:pPr lvl="1" fontAlgn="auto">
              <a:spcAft>
                <a:spcPts val="0"/>
              </a:spcAft>
              <a:buClr>
                <a:schemeClr val="tx2">
                  <a:tint val="75000"/>
                </a:schemeClr>
              </a:buClr>
              <a:buFont typeface="Wingdings"/>
              <a:buChar char="u"/>
              <a:defRPr/>
            </a:pPr>
            <a:endParaRPr lang="ja-JP" altLang="en-US" dirty="0"/>
          </a:p>
        </p:txBody>
      </p:sp>
      <p:sp>
        <p:nvSpPr>
          <p:cNvPr id="47107"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47108"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E0DF7F5-6814-4076-9E0E-7C1D016CD2DB}" type="slidenum">
              <a:rPr lang="ja-JP" altLang="en-US"/>
              <a:pPr fontAlgn="base">
                <a:spcBef>
                  <a:spcPct val="0"/>
                </a:spcBef>
                <a:spcAft>
                  <a:spcPct val="0"/>
                </a:spcAft>
              </a:pPr>
              <a:t>26</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発達上の視点</a:t>
            </a:r>
            <a:endParaRPr lang="ja-JP" altLang="en-US" dirty="0"/>
          </a:p>
        </p:txBody>
      </p:sp>
      <p:sp>
        <p:nvSpPr>
          <p:cNvPr id="3097" name="コンテンツ プレースホルダー 2"/>
          <p:cNvSpPr>
            <a:spLocks noGrp="1"/>
          </p:cNvSpPr>
          <p:nvPr>
            <p:ph idx="1"/>
          </p:nvPr>
        </p:nvSpPr>
        <p:spPr>
          <a:xfrm>
            <a:off x="457200" y="1196975"/>
            <a:ext cx="9010650" cy="4829175"/>
          </a:xfrm>
        </p:spPr>
        <p:txBody>
          <a:bodyPr/>
          <a:lstStyle/>
          <a:p>
            <a:r>
              <a:rPr lang="ja-JP" altLang="en-US" sz="2400" smtClean="0"/>
              <a:t>ライフサイクル：身体的／社会的／心理的レベルでの鳥瞰</a:t>
            </a:r>
            <a:r>
              <a:rPr lang="en-US" altLang="ja-JP" sz="2400" smtClean="0"/>
              <a:t>(1/2)</a:t>
            </a:r>
            <a:endParaRPr lang="ja-JP" altLang="en-US" sz="2400" smtClean="0"/>
          </a:p>
        </p:txBody>
      </p:sp>
      <p:sp>
        <p:nvSpPr>
          <p:cNvPr id="3098"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3099"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2C7DF88-1B2B-4AE6-836F-D88588B2D687}" type="slidenum">
              <a:rPr lang="ja-JP" altLang="en-US"/>
              <a:pPr fontAlgn="base">
                <a:spcBef>
                  <a:spcPct val="0"/>
                </a:spcBef>
                <a:spcAft>
                  <a:spcPct val="0"/>
                </a:spcAft>
              </a:pPr>
              <a:t>27</a:t>
            </a:fld>
            <a:endParaRPr lang="en-US" altLang="ja-JP"/>
          </a:p>
        </p:txBody>
      </p:sp>
      <p:graphicFrame>
        <p:nvGraphicFramePr>
          <p:cNvPr id="3095" name="Object 23"/>
          <p:cNvGraphicFramePr>
            <a:graphicFrameLocks noChangeAspect="1"/>
          </p:cNvGraphicFramePr>
          <p:nvPr/>
        </p:nvGraphicFramePr>
        <p:xfrm>
          <a:off x="1042988" y="1773238"/>
          <a:ext cx="7180262" cy="4846637"/>
        </p:xfrm>
        <a:graphic>
          <a:graphicData uri="http://schemas.openxmlformats.org/presentationml/2006/ole">
            <mc:AlternateContent xmlns:mc="http://schemas.openxmlformats.org/markup-compatibility/2006">
              <mc:Choice xmlns:v="urn:schemas-microsoft-com:vml" Requires="v">
                <p:oleObj spid="_x0000_s3096" name="ワークシート" r:id="rId4" imgW="7972434" imgH="5381666" progId="">
                  <p:embed/>
                </p:oleObj>
              </mc:Choice>
              <mc:Fallback>
                <p:oleObj name="ワークシート" r:id="rId4" imgW="7972434" imgH="5381666" progId="">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1773238"/>
                        <a:ext cx="7180262" cy="4846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発達上の視点</a:t>
            </a:r>
            <a:endParaRPr lang="ja-JP" altLang="en-US" dirty="0"/>
          </a:p>
        </p:txBody>
      </p:sp>
      <p:sp>
        <p:nvSpPr>
          <p:cNvPr id="4122" name="コンテンツ プレースホルダー 2"/>
          <p:cNvSpPr>
            <a:spLocks noGrp="1"/>
          </p:cNvSpPr>
          <p:nvPr>
            <p:ph idx="1"/>
          </p:nvPr>
        </p:nvSpPr>
        <p:spPr>
          <a:xfrm>
            <a:off x="457200" y="1196975"/>
            <a:ext cx="9010650" cy="4829175"/>
          </a:xfrm>
        </p:spPr>
        <p:txBody>
          <a:bodyPr/>
          <a:lstStyle/>
          <a:p>
            <a:r>
              <a:rPr lang="ja-JP" altLang="en-US" sz="2400" smtClean="0"/>
              <a:t>ライフサイクル：身体的／社会的／心理的レベルでの鳥瞰</a:t>
            </a:r>
            <a:r>
              <a:rPr lang="en-US" altLang="ja-JP" sz="2400" smtClean="0"/>
              <a:t>(2/2)</a:t>
            </a:r>
            <a:endParaRPr lang="ja-JP" altLang="en-US" sz="2400" smtClean="0"/>
          </a:p>
        </p:txBody>
      </p:sp>
      <p:sp>
        <p:nvSpPr>
          <p:cNvPr id="4123"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4124"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CC112D8-7320-4438-9DE0-CEDDCD72CF46}" type="slidenum">
              <a:rPr lang="ja-JP" altLang="en-US"/>
              <a:pPr fontAlgn="base">
                <a:spcBef>
                  <a:spcPct val="0"/>
                </a:spcBef>
                <a:spcAft>
                  <a:spcPct val="0"/>
                </a:spcAft>
              </a:pPr>
              <a:t>28</a:t>
            </a:fld>
            <a:endParaRPr lang="en-US" altLang="ja-JP"/>
          </a:p>
        </p:txBody>
      </p:sp>
      <p:cxnSp>
        <p:nvCxnSpPr>
          <p:cNvPr id="9" name="直線コネクタ 8"/>
          <p:cNvCxnSpPr/>
          <p:nvPr/>
        </p:nvCxnSpPr>
        <p:spPr>
          <a:xfrm flipH="1">
            <a:off x="1843088" y="7270750"/>
            <a:ext cx="38100" cy="3067050"/>
          </a:xfrm>
          <a:prstGeom prst="line">
            <a:avLst/>
          </a:prstGeom>
          <a:ln w="6350">
            <a:prstDash val="dash"/>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a:xfrm>
            <a:off x="5510213" y="10671175"/>
            <a:ext cx="0" cy="619125"/>
          </a:xfrm>
          <a:prstGeom prst="line">
            <a:avLst/>
          </a:prstGeom>
          <a:ln w="6350">
            <a:prstDash val="dash"/>
          </a:ln>
        </p:spPr>
        <p:style>
          <a:lnRef idx="1">
            <a:schemeClr val="dk1"/>
          </a:lnRef>
          <a:fillRef idx="0">
            <a:schemeClr val="dk1"/>
          </a:fillRef>
          <a:effectRef idx="0">
            <a:schemeClr val="dk1"/>
          </a:effectRef>
          <a:fontRef idx="minor">
            <a:schemeClr val="tx1"/>
          </a:fontRef>
        </p:style>
      </p:cxnSp>
      <p:graphicFrame>
        <p:nvGraphicFramePr>
          <p:cNvPr id="4120" name="Object 24"/>
          <p:cNvGraphicFramePr>
            <a:graphicFrameLocks noChangeAspect="1"/>
          </p:cNvGraphicFramePr>
          <p:nvPr/>
        </p:nvGraphicFramePr>
        <p:xfrm>
          <a:off x="611188" y="1628775"/>
          <a:ext cx="7972425" cy="4752975"/>
        </p:xfrm>
        <a:graphic>
          <a:graphicData uri="http://schemas.openxmlformats.org/presentationml/2006/ole">
            <mc:AlternateContent xmlns:mc="http://schemas.openxmlformats.org/markup-compatibility/2006">
              <mc:Choice xmlns:v="urn:schemas-microsoft-com:vml" Requires="v">
                <p:oleObj spid="_x0000_s4121" name="ワークシート" r:id="rId4" imgW="7972434" imgH="4752990" progId="">
                  <p:embed/>
                </p:oleObj>
              </mc:Choice>
              <mc:Fallback>
                <p:oleObj name="ワークシート" r:id="rId4" imgW="7972434" imgH="4752990" progId="">
                  <p:embed/>
                  <p:pic>
                    <p:nvPicPr>
                      <p:cNvPr id="0"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628775"/>
                        <a:ext cx="7972425" cy="475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27" name="テキスト ボックス 5"/>
          <p:cNvSpPr txBox="1">
            <a:spLocks noChangeArrowheads="1"/>
          </p:cNvSpPr>
          <p:nvPr/>
        </p:nvSpPr>
        <p:spPr bwMode="auto">
          <a:xfrm>
            <a:off x="7759700" y="6269038"/>
            <a:ext cx="893763" cy="276225"/>
          </a:xfrm>
          <a:prstGeom prst="rect">
            <a:avLst/>
          </a:prstGeom>
          <a:noFill/>
          <a:ln w="9525">
            <a:noFill/>
            <a:miter lim="800000"/>
            <a:headEnd/>
            <a:tailEnd/>
          </a:ln>
        </p:spPr>
        <p:txBody>
          <a:bodyPr wrap="none">
            <a:spAutoFit/>
          </a:bodyPr>
          <a:lstStyle/>
          <a:p>
            <a:r>
              <a:rPr lang="ja-JP" altLang="en-US" sz="1200">
                <a:latin typeface="Century Schoolbook" pitchFamily="18" charset="0"/>
                <a:ea typeface="ＭＳ Ｐ明朝" pitchFamily="18" charset="-128"/>
              </a:rPr>
              <a:t>上里</a:t>
            </a:r>
            <a:r>
              <a:rPr lang="en-US" altLang="ja-JP" sz="1200">
                <a:latin typeface="Century Schoolbook" pitchFamily="18" charset="0"/>
                <a:ea typeface="ＭＳ Ｐ明朝" pitchFamily="18" charset="-128"/>
              </a:rPr>
              <a:t>(2005)</a:t>
            </a:r>
            <a:endParaRPr lang="ja-JP" altLang="en-US" sz="1200">
              <a:latin typeface="Century Schoolbook" pitchFamily="18" charset="0"/>
              <a:ea typeface="ＭＳ Ｐ明朝" pitchFamily="18"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社会現象との関連</a:t>
            </a:r>
            <a:endParaRPr lang="ja-JP" altLang="en-US" dirty="0"/>
          </a:p>
        </p:txBody>
      </p:sp>
      <p:sp>
        <p:nvSpPr>
          <p:cNvPr id="3" name="コンテンツ プレースホルダー 2"/>
          <p:cNvSpPr>
            <a:spLocks noGrp="1"/>
          </p:cNvSpPr>
          <p:nvPr>
            <p:ph idx="1"/>
          </p:nvPr>
        </p:nvSpPr>
        <p:spPr/>
        <p:txBody>
          <a:bodyPr rtlCol="0">
            <a:normAutofit fontScale="92500" lnSpcReduction="20000"/>
          </a:bodyPr>
          <a:lstStyle/>
          <a:p>
            <a:pPr fontAlgn="auto">
              <a:spcAft>
                <a:spcPts val="0"/>
              </a:spcAft>
              <a:buClr>
                <a:schemeClr val="accent1">
                  <a:shade val="75000"/>
                </a:schemeClr>
              </a:buClr>
              <a:buFont typeface="Wingdings"/>
              <a:buChar char="u"/>
              <a:defRPr/>
            </a:pPr>
            <a:r>
              <a:rPr lang="ja-JP" altLang="en-US" dirty="0" smtClean="0"/>
              <a:t>職場不適応</a:t>
            </a:r>
            <a:r>
              <a:rPr lang="en-US" altLang="ja-JP" dirty="0" smtClean="0"/>
              <a:t>(</a:t>
            </a:r>
            <a:r>
              <a:rPr lang="ja-JP" altLang="en-US" dirty="0" smtClean="0"/>
              <a:t>島津 </a:t>
            </a:r>
            <a:r>
              <a:rPr lang="en-US" altLang="ja-JP" dirty="0" smtClean="0"/>
              <a:t>2003)</a:t>
            </a:r>
            <a:endParaRPr lang="en-US" altLang="ja-JP" dirty="0"/>
          </a:p>
          <a:p>
            <a:pPr lvl="1" fontAlgn="auto">
              <a:spcAft>
                <a:spcPts val="0"/>
              </a:spcAft>
              <a:buClr>
                <a:schemeClr val="tx2">
                  <a:tint val="75000"/>
                </a:schemeClr>
              </a:buClr>
              <a:buFont typeface="Wingdings"/>
              <a:buChar char="u"/>
              <a:defRPr/>
            </a:pPr>
            <a:r>
              <a:rPr lang="ja-JP" altLang="en-US" dirty="0" smtClean="0"/>
              <a:t>産業心理学における定義</a:t>
            </a:r>
            <a:endParaRPr lang="en-US" altLang="ja-JP" dirty="0" smtClean="0"/>
          </a:p>
          <a:p>
            <a:pPr lvl="2" fontAlgn="auto">
              <a:spcAft>
                <a:spcPts val="0"/>
              </a:spcAft>
              <a:buClr>
                <a:schemeClr val="accent4">
                  <a:shade val="75000"/>
                </a:schemeClr>
              </a:buClr>
              <a:buFont typeface="Wingdings"/>
              <a:buChar char="u"/>
              <a:defRPr/>
            </a:pPr>
            <a:r>
              <a:rPr lang="ja-JP" altLang="en-US" dirty="0" smtClean="0"/>
              <a:t>個人と職場環境との間に調査のある満足すべき関係が保持されていない状態</a:t>
            </a:r>
            <a:endParaRPr lang="en-US" altLang="ja-JP" dirty="0" smtClean="0"/>
          </a:p>
          <a:p>
            <a:pPr lvl="1" fontAlgn="auto">
              <a:spcAft>
                <a:spcPts val="0"/>
              </a:spcAft>
              <a:buClr>
                <a:schemeClr val="tx2">
                  <a:tint val="75000"/>
                </a:schemeClr>
              </a:buClr>
              <a:buFont typeface="Wingdings"/>
              <a:buChar char="u"/>
              <a:defRPr/>
            </a:pPr>
            <a:r>
              <a:rPr lang="ja-JP" altLang="en-US" dirty="0" smtClean="0"/>
              <a:t>臨床上はあいまいな概念</a:t>
            </a:r>
            <a:endParaRPr lang="en-US" altLang="ja-JP" dirty="0"/>
          </a:p>
          <a:p>
            <a:pPr fontAlgn="auto">
              <a:spcAft>
                <a:spcPts val="0"/>
              </a:spcAft>
              <a:buClr>
                <a:schemeClr val="accent1">
                  <a:shade val="75000"/>
                </a:schemeClr>
              </a:buClr>
              <a:buFont typeface="Wingdings"/>
              <a:buChar char="u"/>
              <a:defRPr/>
            </a:pPr>
            <a:r>
              <a:rPr lang="ja-JP" altLang="en-US" dirty="0" smtClean="0"/>
              <a:t>職場不適応について４つの特徴を指摘</a:t>
            </a:r>
            <a:r>
              <a:rPr lang="en-US" altLang="ja-JP" sz="1600" dirty="0" smtClean="0"/>
              <a:t>(</a:t>
            </a:r>
            <a:r>
              <a:rPr lang="ja-JP" altLang="en-US" sz="1600" dirty="0" smtClean="0"/>
              <a:t>小杉 </a:t>
            </a:r>
            <a:r>
              <a:rPr lang="en-US" altLang="ja-JP" sz="1600" dirty="0" smtClean="0"/>
              <a:t>1991)</a:t>
            </a:r>
          </a:p>
          <a:p>
            <a:pPr lvl="1" fontAlgn="auto">
              <a:spcAft>
                <a:spcPts val="0"/>
              </a:spcAft>
              <a:buClr>
                <a:schemeClr val="tx2">
                  <a:tint val="75000"/>
                </a:schemeClr>
              </a:buClr>
              <a:buFont typeface="Wingdings"/>
              <a:buChar char="u"/>
              <a:defRPr/>
            </a:pPr>
            <a:r>
              <a:rPr lang="en-US" altLang="ja-JP" dirty="0" smtClean="0"/>
              <a:t>1 </a:t>
            </a:r>
            <a:r>
              <a:rPr lang="ja-JP" altLang="en-US" dirty="0" smtClean="0"/>
              <a:t>広義のストレス反応である</a:t>
            </a:r>
            <a:endParaRPr lang="en-US" altLang="ja-JP" dirty="0" smtClean="0"/>
          </a:p>
          <a:p>
            <a:pPr lvl="1" fontAlgn="auto">
              <a:spcAft>
                <a:spcPts val="0"/>
              </a:spcAft>
              <a:buClr>
                <a:schemeClr val="tx2">
                  <a:tint val="75000"/>
                </a:schemeClr>
              </a:buClr>
              <a:buFont typeface="Wingdings"/>
              <a:buChar char="u"/>
              <a:defRPr/>
            </a:pPr>
            <a:r>
              <a:rPr lang="en-US" altLang="ja-JP" dirty="0" smtClean="0"/>
              <a:t>2 </a:t>
            </a:r>
            <a:r>
              <a:rPr lang="ja-JP" altLang="en-US" dirty="0" smtClean="0"/>
              <a:t>抑うつ反応の前駆状態である</a:t>
            </a:r>
            <a:endParaRPr lang="en-US" altLang="ja-JP" dirty="0" smtClean="0"/>
          </a:p>
          <a:p>
            <a:pPr lvl="1" fontAlgn="auto">
              <a:spcAft>
                <a:spcPts val="0"/>
              </a:spcAft>
              <a:buClr>
                <a:schemeClr val="tx2">
                  <a:tint val="75000"/>
                </a:schemeClr>
              </a:buClr>
              <a:buFont typeface="Wingdings"/>
              <a:buChar char="u"/>
              <a:defRPr/>
            </a:pPr>
            <a:r>
              <a:rPr lang="en-US" altLang="ja-JP" dirty="0" smtClean="0"/>
              <a:t>3 </a:t>
            </a:r>
            <a:r>
              <a:rPr lang="ja-JP" altLang="en-US" dirty="0" smtClean="0"/>
              <a:t>消化器・循環器・呼吸器などに自覚症状が認められる</a:t>
            </a:r>
            <a:endParaRPr lang="en-US" altLang="ja-JP" dirty="0" smtClean="0"/>
          </a:p>
          <a:p>
            <a:pPr lvl="1" fontAlgn="auto">
              <a:spcAft>
                <a:spcPts val="0"/>
              </a:spcAft>
              <a:buClr>
                <a:schemeClr val="tx2">
                  <a:tint val="75000"/>
                </a:schemeClr>
              </a:buClr>
              <a:buFont typeface="Wingdings"/>
              <a:buChar char="u"/>
              <a:defRPr/>
            </a:pPr>
            <a:r>
              <a:rPr lang="en-US" altLang="ja-JP" dirty="0" smtClean="0"/>
              <a:t>4 </a:t>
            </a:r>
            <a:r>
              <a:rPr lang="ja-JP" altLang="en-US" dirty="0" smtClean="0"/>
              <a:t>それらの症状が職場に限定して自覚される</a:t>
            </a:r>
            <a:endParaRPr lang="en-US" altLang="ja-JP" dirty="0" smtClean="0"/>
          </a:p>
          <a:p>
            <a:pPr lvl="1" fontAlgn="auto">
              <a:spcAft>
                <a:spcPts val="0"/>
              </a:spcAft>
              <a:buClr>
                <a:schemeClr val="tx2">
                  <a:tint val="75000"/>
                </a:schemeClr>
              </a:buClr>
              <a:buFont typeface="Wingdings"/>
              <a:buChar char="u"/>
              <a:defRPr/>
            </a:pPr>
            <a:endParaRPr lang="en-US" altLang="ja-JP" dirty="0" smtClean="0"/>
          </a:p>
          <a:p>
            <a:pPr lvl="2" fontAlgn="auto">
              <a:spcAft>
                <a:spcPts val="0"/>
              </a:spcAft>
              <a:buClr>
                <a:schemeClr val="accent4">
                  <a:shade val="75000"/>
                </a:schemeClr>
              </a:buClr>
              <a:buFont typeface="Wingdings"/>
              <a:buChar char="u"/>
              <a:defRPr/>
            </a:pPr>
            <a:endParaRPr lang="en-US" altLang="ja-JP" dirty="0" smtClean="0"/>
          </a:p>
          <a:p>
            <a:pPr marL="914400" lvl="2" indent="0" fontAlgn="auto">
              <a:spcAft>
                <a:spcPts val="0"/>
              </a:spcAft>
              <a:buClr>
                <a:schemeClr val="accent4">
                  <a:shade val="75000"/>
                </a:schemeClr>
              </a:buClr>
              <a:buFont typeface="Wingdings"/>
              <a:buNone/>
              <a:defRPr/>
            </a:pPr>
            <a:endParaRPr lang="en-US" altLang="ja-JP" dirty="0" smtClean="0"/>
          </a:p>
        </p:txBody>
      </p:sp>
      <p:sp>
        <p:nvSpPr>
          <p:cNvPr id="52227"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52228"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71840FA-2EF3-4ED6-ABAF-156EE191404E}" type="slidenum">
              <a:rPr lang="ja-JP" altLang="en-US"/>
              <a:pPr fontAlgn="base">
                <a:spcBef>
                  <a:spcPct val="0"/>
                </a:spcBef>
                <a:spcAft>
                  <a:spcPct val="0"/>
                </a:spcAft>
              </a:pPr>
              <a:t>29</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修論研究のテーマ</a:t>
            </a:r>
            <a:endParaRPr lang="ja-JP" altLang="en-US" dirty="0"/>
          </a:p>
        </p:txBody>
      </p:sp>
      <p:sp>
        <p:nvSpPr>
          <p:cNvPr id="19458" name="コンテンツ プレースホルダー 2"/>
          <p:cNvSpPr>
            <a:spLocks noGrp="1"/>
          </p:cNvSpPr>
          <p:nvPr>
            <p:ph idx="1"/>
          </p:nvPr>
        </p:nvSpPr>
        <p:spPr>
          <a:xfrm>
            <a:off x="457200" y="1500188"/>
            <a:ext cx="8507413" cy="4525962"/>
          </a:xfrm>
        </p:spPr>
        <p:txBody>
          <a:bodyPr/>
          <a:lstStyle/>
          <a:p>
            <a:r>
              <a:rPr lang="ja-JP" altLang="en-US" smtClean="0"/>
              <a:t>「アレキシサイミア傾向を有する</a:t>
            </a:r>
            <a:r>
              <a:rPr lang="en-US" altLang="ja-JP" smtClean="0"/>
              <a:t>IT</a:t>
            </a:r>
            <a:r>
              <a:rPr lang="ja-JP" altLang="en-US" smtClean="0"/>
              <a:t>技術者の抽象化能力の検討とアレキシサイミア発生機序の類型化～情報化社会に向けて」</a:t>
            </a:r>
          </a:p>
        </p:txBody>
      </p:sp>
      <p:sp>
        <p:nvSpPr>
          <p:cNvPr id="19459"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19460"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67673EC-E6C0-40A2-8809-7F7432D8F2B4}" type="slidenum">
              <a:rPr lang="ja-JP" altLang="en-US"/>
              <a:pPr fontAlgn="base">
                <a:spcBef>
                  <a:spcPct val="0"/>
                </a:spcBef>
                <a:spcAft>
                  <a:spcPct val="0"/>
                </a:spcAft>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社会現象との関連</a:t>
            </a:r>
            <a:endParaRPr lang="ja-JP" altLang="en-US" dirty="0"/>
          </a:p>
        </p:txBody>
      </p:sp>
      <p:sp>
        <p:nvSpPr>
          <p:cNvPr id="2084" name="コンテンツ プレースホルダー 2"/>
          <p:cNvSpPr>
            <a:spLocks noGrp="1"/>
          </p:cNvSpPr>
          <p:nvPr>
            <p:ph idx="1"/>
          </p:nvPr>
        </p:nvSpPr>
        <p:spPr>
          <a:xfrm>
            <a:off x="457200" y="1268413"/>
            <a:ext cx="8229600" cy="4757737"/>
          </a:xfrm>
        </p:spPr>
        <p:txBody>
          <a:bodyPr/>
          <a:lstStyle/>
          <a:p>
            <a:r>
              <a:rPr lang="ja-JP" altLang="en-US" sz="2800" smtClean="0"/>
              <a:t>平成生まれの人が経験した社会現象</a:t>
            </a:r>
          </a:p>
        </p:txBody>
      </p:sp>
      <p:sp>
        <p:nvSpPr>
          <p:cNvPr id="2085"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2086"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CF86915-D1C0-42B2-8B26-45856B5AC1B3}" type="slidenum">
              <a:rPr lang="ja-JP" altLang="en-US"/>
              <a:pPr fontAlgn="base">
                <a:spcBef>
                  <a:spcPct val="0"/>
                </a:spcBef>
                <a:spcAft>
                  <a:spcPct val="0"/>
                </a:spcAft>
              </a:pPr>
              <a:t>30</a:t>
            </a:fld>
            <a:endParaRPr lang="en-US" altLang="ja-JP"/>
          </a:p>
        </p:txBody>
      </p:sp>
      <p:sp>
        <p:nvSpPr>
          <p:cNvPr id="7" name="テキスト ボックス 6"/>
          <p:cNvSpPr txBox="1"/>
          <p:nvPr/>
        </p:nvSpPr>
        <p:spPr>
          <a:xfrm>
            <a:off x="3848100" y="5876925"/>
            <a:ext cx="5060950" cy="854075"/>
          </a:xfrm>
          <a:prstGeom prst="rect">
            <a:avLst/>
          </a:prstGeom>
          <a:noFill/>
        </p:spPr>
        <p:txBody>
          <a:bodyPr wrap="none">
            <a:spAutoFit/>
          </a:bodyPr>
          <a:lstStyle/>
          <a:p>
            <a:pPr fontAlgn="auto">
              <a:spcBef>
                <a:spcPts val="0"/>
              </a:spcBef>
              <a:spcAft>
                <a:spcPts val="0"/>
              </a:spcAft>
              <a:defRPr/>
            </a:pPr>
            <a:r>
              <a:rPr lang="en-US" altLang="ja-JP" sz="1050" dirty="0">
                <a:latin typeface="+mn-lt"/>
                <a:ea typeface="+mn-ea"/>
              </a:rPr>
              <a:t>[</a:t>
            </a:r>
            <a:r>
              <a:rPr lang="ja-JP" altLang="en-US" sz="1050" dirty="0">
                <a:latin typeface="+mn-lt"/>
                <a:ea typeface="+mn-ea"/>
              </a:rPr>
              <a:t>データ出典</a:t>
            </a:r>
            <a:r>
              <a:rPr lang="en-US" altLang="ja-JP" sz="1050" dirty="0">
                <a:latin typeface="+mn-lt"/>
                <a:ea typeface="+mn-ea"/>
              </a:rPr>
              <a:t>]</a:t>
            </a:r>
            <a:r>
              <a:rPr lang="ja-JP" altLang="en-US" sz="1050" dirty="0">
                <a:latin typeface="+mn-lt"/>
                <a:ea typeface="+mn-ea"/>
              </a:rPr>
              <a:t>・登校拒否：文部科学省「理由別長期欠席児童生徒数</a:t>
            </a:r>
            <a:r>
              <a:rPr lang="en-US" altLang="ja-JP" sz="1050" dirty="0">
                <a:latin typeface="+mn-lt"/>
                <a:ea typeface="+mn-ea"/>
              </a:rPr>
              <a:t>]</a:t>
            </a:r>
          </a:p>
          <a:p>
            <a:pPr fontAlgn="auto">
              <a:spcBef>
                <a:spcPts val="0"/>
              </a:spcBef>
              <a:spcAft>
                <a:spcPts val="0"/>
              </a:spcAft>
              <a:defRPr/>
            </a:pPr>
            <a:r>
              <a:rPr lang="ja-JP" altLang="en-US" sz="1050" dirty="0">
                <a:latin typeface="+mn-lt"/>
                <a:ea typeface="+mn-ea"/>
              </a:rPr>
              <a:t>・親と同居の壮年未婚者：総務省統計局労働力調査「親と同居の未婚者の最近の状況」</a:t>
            </a:r>
            <a:endParaRPr lang="en-US" altLang="ja-JP" sz="1050" dirty="0">
              <a:latin typeface="+mn-lt"/>
              <a:ea typeface="+mn-ea"/>
            </a:endParaRPr>
          </a:p>
          <a:p>
            <a:pPr fontAlgn="auto">
              <a:spcBef>
                <a:spcPts val="0"/>
              </a:spcBef>
              <a:spcAft>
                <a:spcPts val="0"/>
              </a:spcAft>
              <a:defRPr/>
            </a:pPr>
            <a:r>
              <a:rPr lang="ja-JP" altLang="en-US" sz="1050" dirty="0">
                <a:latin typeface="+mn-lt"/>
                <a:ea typeface="+mn-ea"/>
              </a:rPr>
              <a:t>・携帯電話普及率：総務省総合通信基盤局「携帯電話・</a:t>
            </a:r>
            <a:r>
              <a:rPr lang="en-US" altLang="ja-JP" sz="1050" dirty="0">
                <a:latin typeface="+mn-lt"/>
                <a:ea typeface="+mn-ea"/>
              </a:rPr>
              <a:t>PHS</a:t>
            </a:r>
            <a:r>
              <a:rPr lang="ja-JP" altLang="en-US" sz="1050" dirty="0">
                <a:latin typeface="+mn-lt"/>
                <a:ea typeface="+mn-ea"/>
              </a:rPr>
              <a:t>の加入契約数の推移」</a:t>
            </a:r>
            <a:endParaRPr lang="en-US" altLang="ja-JP" sz="1050" dirty="0">
              <a:latin typeface="+mn-lt"/>
              <a:ea typeface="+mn-ea"/>
            </a:endParaRPr>
          </a:p>
          <a:p>
            <a:pPr fontAlgn="auto">
              <a:spcBef>
                <a:spcPts val="0"/>
              </a:spcBef>
              <a:spcAft>
                <a:spcPts val="0"/>
              </a:spcAft>
              <a:defRPr/>
            </a:pPr>
            <a:endParaRPr lang="en-US" altLang="ja-JP" dirty="0">
              <a:latin typeface="+mn-lt"/>
              <a:ea typeface="+mn-ea"/>
            </a:endParaRPr>
          </a:p>
        </p:txBody>
      </p:sp>
      <p:graphicFrame>
        <p:nvGraphicFramePr>
          <p:cNvPr id="2082" name="Object 34"/>
          <p:cNvGraphicFramePr>
            <a:graphicFrameLocks noChangeAspect="1"/>
          </p:cNvGraphicFramePr>
          <p:nvPr/>
        </p:nvGraphicFramePr>
        <p:xfrm>
          <a:off x="323850" y="1824038"/>
          <a:ext cx="8761413" cy="4114800"/>
        </p:xfrm>
        <a:graphic>
          <a:graphicData uri="http://schemas.openxmlformats.org/presentationml/2006/ole">
            <mc:AlternateContent xmlns:mc="http://schemas.openxmlformats.org/markup-compatibility/2006">
              <mc:Choice xmlns:v="urn:schemas-microsoft-com:vml" Requires="v">
                <p:oleObj spid="_x0000_s2083" name="ワークシート" r:id="rId4" imgW="9086750" imgH="4267110" progId="">
                  <p:embed/>
                </p:oleObj>
              </mc:Choice>
              <mc:Fallback>
                <p:oleObj name="ワークシート" r:id="rId4" imgW="9086750" imgH="4267110" progId="">
                  <p:embed/>
                  <p:pic>
                    <p:nvPicPr>
                      <p:cNvPr id="0"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1824038"/>
                        <a:ext cx="8761413"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４　起こりうるケース</a:t>
            </a:r>
            <a:endParaRPr lang="ja-JP" altLang="en-US" dirty="0"/>
          </a:p>
        </p:txBody>
      </p:sp>
      <p:sp>
        <p:nvSpPr>
          <p:cNvPr id="3" name="テキスト プレースホルダー 2"/>
          <p:cNvSpPr>
            <a:spLocks noGrp="1"/>
          </p:cNvSpPr>
          <p:nvPr>
            <p:ph type="body" idx="1"/>
          </p:nvPr>
        </p:nvSpPr>
        <p:spPr>
          <a:xfrm>
            <a:off x="722313" y="1928813"/>
            <a:ext cx="7772400" cy="2692400"/>
          </a:xfrm>
        </p:spPr>
        <p:txBody>
          <a:bodyPr rtlCol="0">
            <a:normAutofit/>
          </a:bodyPr>
          <a:lstStyle/>
          <a:p>
            <a:pPr fontAlgn="auto">
              <a:spcAft>
                <a:spcPts val="0"/>
              </a:spcAft>
              <a:buClr>
                <a:schemeClr val="accent1">
                  <a:shade val="75000"/>
                </a:schemeClr>
              </a:buClr>
              <a:buFont typeface="Wingdings"/>
              <a:buNone/>
              <a:defRPr/>
            </a:pPr>
            <a:endParaRPr lang="ja-JP" altLang="en-US"/>
          </a:p>
        </p:txBody>
      </p:sp>
      <p:sp>
        <p:nvSpPr>
          <p:cNvPr id="55299"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1143429-3F62-4284-B32E-DB53C059863F}" type="slidenum">
              <a:rPr lang="ja-JP" altLang="en-US"/>
              <a:pPr fontAlgn="base">
                <a:spcBef>
                  <a:spcPct val="0"/>
                </a:spcBef>
                <a:spcAft>
                  <a:spcPct val="0"/>
                </a:spcAft>
              </a:pPr>
              <a:t>31</a:t>
            </a:fld>
            <a:endParaRPr lang="en-US" altLang="ja-JP"/>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アレキシサイミアの影響</a:t>
            </a:r>
            <a:endParaRPr lang="ja-JP" altLang="en-US" dirty="0"/>
          </a:p>
        </p:txBody>
      </p:sp>
      <p:sp>
        <p:nvSpPr>
          <p:cNvPr id="56322" name="コンテンツ プレースホルダー 2"/>
          <p:cNvSpPr>
            <a:spLocks noGrp="1"/>
          </p:cNvSpPr>
          <p:nvPr>
            <p:ph idx="1"/>
          </p:nvPr>
        </p:nvSpPr>
        <p:spPr/>
        <p:txBody>
          <a:bodyPr/>
          <a:lstStyle/>
          <a:p>
            <a:r>
              <a:rPr lang="ja-JP" altLang="en-US" smtClean="0"/>
              <a:t>感情を感じ取れない、自分と他人の感情も</a:t>
            </a:r>
            <a:endParaRPr lang="en-US" altLang="ja-JP" smtClean="0"/>
          </a:p>
          <a:p>
            <a:r>
              <a:rPr lang="ja-JP" altLang="en-US" smtClean="0"/>
              <a:t>抽象化能力が低下</a:t>
            </a:r>
            <a:endParaRPr lang="en-US" altLang="ja-JP" smtClean="0"/>
          </a:p>
          <a:p>
            <a:pPr lvl="1"/>
            <a:r>
              <a:rPr lang="ja-JP" altLang="en-US" smtClean="0"/>
              <a:t>実務能力が低下、思わぬ仕事上のミス</a:t>
            </a:r>
            <a:endParaRPr lang="en-US" altLang="ja-JP" smtClean="0"/>
          </a:p>
          <a:p>
            <a:pPr lvl="1"/>
            <a:r>
              <a:rPr lang="ja-JP" altLang="en-US" smtClean="0"/>
              <a:t>リーダーシップ、問題解決にも影響</a:t>
            </a:r>
            <a:endParaRPr lang="en-US" altLang="ja-JP" smtClean="0"/>
          </a:p>
          <a:p>
            <a:r>
              <a:rPr lang="ja-JP" altLang="en-US" smtClean="0"/>
              <a:t>心の声に気づかず、心の問題が放置される</a:t>
            </a:r>
            <a:endParaRPr lang="en-US" altLang="ja-JP" smtClean="0"/>
          </a:p>
          <a:p>
            <a:pPr lvl="1"/>
            <a:r>
              <a:rPr lang="ja-JP" altLang="en-US" smtClean="0"/>
              <a:t>例：本人がケロっとしているので、本人も周囲もうつに気づかない</a:t>
            </a:r>
            <a:endParaRPr lang="en-US" altLang="ja-JP" smtClean="0"/>
          </a:p>
          <a:p>
            <a:r>
              <a:rPr lang="ja-JP" altLang="en-US" smtClean="0"/>
              <a:t>感情面で働きかけられても反応しない　など</a:t>
            </a:r>
            <a:endParaRPr lang="en-US" altLang="ja-JP" smtClean="0"/>
          </a:p>
          <a:p>
            <a:endParaRPr lang="ja-JP" altLang="en-US" smtClean="0"/>
          </a:p>
        </p:txBody>
      </p:sp>
      <p:sp>
        <p:nvSpPr>
          <p:cNvPr id="56323"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56324"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EC09515-F741-4C7F-8521-8D4680523D0C}" type="slidenum">
              <a:rPr lang="ja-JP" altLang="en-US"/>
              <a:pPr fontAlgn="base">
                <a:spcBef>
                  <a:spcPct val="0"/>
                </a:spcBef>
                <a:spcAft>
                  <a:spcPct val="0"/>
                </a:spcAft>
              </a:pPr>
              <a:t>32</a:t>
            </a:fld>
            <a:endParaRPr lang="en-US" altLang="ja-JP"/>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「新型うつ」との関連</a:t>
            </a:r>
            <a:endParaRPr lang="ja-JP" altLang="en-US" dirty="0"/>
          </a:p>
        </p:txBody>
      </p:sp>
      <p:sp>
        <p:nvSpPr>
          <p:cNvPr id="3" name="コンテンツ プレースホルダー 2"/>
          <p:cNvSpPr>
            <a:spLocks noGrp="1"/>
          </p:cNvSpPr>
          <p:nvPr>
            <p:ph idx="1"/>
          </p:nvPr>
        </p:nvSpPr>
        <p:spPr/>
        <p:txBody>
          <a:bodyPr rtlCol="0">
            <a:normAutofit fontScale="92500" lnSpcReduction="20000"/>
          </a:bodyPr>
          <a:lstStyle/>
          <a:p>
            <a:pPr fontAlgn="auto">
              <a:spcAft>
                <a:spcPts val="0"/>
              </a:spcAft>
              <a:buClr>
                <a:schemeClr val="accent1">
                  <a:shade val="75000"/>
                </a:schemeClr>
              </a:buClr>
              <a:buFont typeface="Wingdings"/>
              <a:buChar char="u"/>
              <a:defRPr/>
            </a:pPr>
            <a:r>
              <a:rPr lang="ja-JP" altLang="en-US" dirty="0" smtClean="0"/>
              <a:t>身勝手な病にみえるが、本人は苦しい</a:t>
            </a:r>
            <a:endParaRPr lang="en-US" altLang="ja-JP" dirty="0" smtClean="0"/>
          </a:p>
          <a:p>
            <a:pPr lvl="1" fontAlgn="auto">
              <a:spcAft>
                <a:spcPts val="0"/>
              </a:spcAft>
              <a:buClr>
                <a:schemeClr val="tx2">
                  <a:tint val="75000"/>
                </a:schemeClr>
              </a:buClr>
              <a:buFont typeface="Wingdings"/>
              <a:buChar char="u"/>
              <a:defRPr/>
            </a:pPr>
            <a:r>
              <a:rPr lang="ja-JP" altLang="en-US" dirty="0" smtClean="0"/>
              <a:t>山中</a:t>
            </a:r>
            <a:r>
              <a:rPr lang="en-US" altLang="ja-JP" dirty="0" smtClean="0"/>
              <a:t>(1990)</a:t>
            </a:r>
            <a:r>
              <a:rPr lang="ja-JP" altLang="en-US" dirty="0" smtClean="0"/>
              <a:t>の「内閉」の考え方が参考にならないか</a:t>
            </a:r>
            <a:endParaRPr lang="en-US" altLang="ja-JP" dirty="0" smtClean="0"/>
          </a:p>
          <a:p>
            <a:pPr lvl="1" fontAlgn="auto">
              <a:spcAft>
                <a:spcPts val="0"/>
              </a:spcAft>
              <a:buClr>
                <a:schemeClr val="tx2">
                  <a:tint val="75000"/>
                </a:schemeClr>
              </a:buClr>
              <a:buFont typeface="Wingdings"/>
              <a:buChar char="u"/>
              <a:defRPr/>
            </a:pPr>
            <a:r>
              <a:rPr lang="ja-JP" altLang="en-US" dirty="0" smtClean="0"/>
              <a:t>従来型のメランコリー型うつとの比較から</a:t>
            </a:r>
            <a:endParaRPr lang="en-US" altLang="ja-JP" dirty="0" smtClean="0"/>
          </a:p>
          <a:p>
            <a:pPr lvl="2" fontAlgn="auto">
              <a:spcAft>
                <a:spcPts val="0"/>
              </a:spcAft>
              <a:buClr>
                <a:schemeClr val="accent4">
                  <a:shade val="75000"/>
                </a:schemeClr>
              </a:buClr>
              <a:buFont typeface="Wingdings"/>
              <a:buChar char="u"/>
              <a:defRPr/>
            </a:pPr>
            <a:r>
              <a:rPr lang="ja-JP" altLang="en-US" dirty="0" smtClean="0"/>
              <a:t>思春期に経験すべきことができていないとしたら、思春期が終わっていないと仮定したコミュニケーションが必要ではないか</a:t>
            </a:r>
            <a:endParaRPr lang="en-US" altLang="ja-JP" dirty="0" smtClean="0"/>
          </a:p>
          <a:p>
            <a:pPr fontAlgn="auto">
              <a:spcAft>
                <a:spcPts val="0"/>
              </a:spcAft>
              <a:buClr>
                <a:schemeClr val="accent1">
                  <a:shade val="75000"/>
                </a:schemeClr>
              </a:buClr>
              <a:buFont typeface="Wingdings"/>
              <a:buChar char="u"/>
              <a:defRPr/>
            </a:pPr>
            <a:r>
              <a:rPr lang="ja-JP" altLang="en-US" dirty="0" smtClean="0"/>
              <a:t>若年層のパーソナリティ特徴</a:t>
            </a:r>
            <a:endParaRPr lang="en-US" altLang="ja-JP" dirty="0" smtClean="0"/>
          </a:p>
          <a:p>
            <a:pPr lvl="1" fontAlgn="auto">
              <a:spcAft>
                <a:spcPts val="0"/>
              </a:spcAft>
              <a:buClr>
                <a:schemeClr val="tx2">
                  <a:tint val="75000"/>
                </a:schemeClr>
              </a:buClr>
              <a:buFont typeface="Wingdings"/>
              <a:buChar char="u"/>
              <a:defRPr/>
            </a:pPr>
            <a:r>
              <a:rPr lang="ja-JP" altLang="en-US" dirty="0" smtClean="0"/>
              <a:t>「自分では決められない」⇔「プライドは高い」</a:t>
            </a:r>
            <a:endParaRPr lang="en-US" altLang="ja-JP" dirty="0" smtClean="0"/>
          </a:p>
          <a:p>
            <a:pPr lvl="1" fontAlgn="auto">
              <a:spcAft>
                <a:spcPts val="0"/>
              </a:spcAft>
              <a:buClr>
                <a:schemeClr val="tx2">
                  <a:tint val="75000"/>
                </a:schemeClr>
              </a:buClr>
              <a:buFont typeface="Wingdings"/>
              <a:buChar char="u"/>
              <a:defRPr/>
            </a:pPr>
            <a:r>
              <a:rPr lang="ja-JP" altLang="en-US" dirty="0" smtClean="0"/>
              <a:t>「孤独だと思われたくない」⇔「心の内面に入られるのは怖い」</a:t>
            </a:r>
            <a:endParaRPr lang="en-US" altLang="ja-JP" dirty="0" smtClean="0"/>
          </a:p>
          <a:p>
            <a:pPr lvl="1" fontAlgn="auto">
              <a:spcAft>
                <a:spcPts val="0"/>
              </a:spcAft>
              <a:buClr>
                <a:schemeClr val="tx2">
                  <a:tint val="75000"/>
                </a:schemeClr>
              </a:buClr>
              <a:buFont typeface="Wingdings"/>
              <a:buChar char="u"/>
              <a:defRPr/>
            </a:pPr>
            <a:r>
              <a:rPr lang="ja-JP" altLang="en-US" dirty="0" smtClean="0"/>
              <a:t>幼児期から、失敗した経験が少なくなっていることが影響か</a:t>
            </a:r>
            <a:endParaRPr lang="en-US" altLang="ja-JP" dirty="0" smtClean="0"/>
          </a:p>
        </p:txBody>
      </p:sp>
      <p:sp>
        <p:nvSpPr>
          <p:cNvPr id="57347"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57348"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F4DCA46-620E-4DF0-B1B3-CFDD3A1DDDF2}" type="slidenum">
              <a:rPr lang="ja-JP" altLang="en-US"/>
              <a:pPr fontAlgn="base">
                <a:spcBef>
                  <a:spcPct val="0"/>
                </a:spcBef>
                <a:spcAft>
                  <a:spcPct val="0"/>
                </a:spcAft>
              </a:pPr>
              <a:t>33</a:t>
            </a:fld>
            <a:endParaRPr lang="en-US" altLang="ja-JP"/>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アレキシサイミア傾向を考慮した</a:t>
            </a:r>
            <a:r>
              <a:rPr lang="en-US" altLang="ja-JP" dirty="0" smtClean="0"/>
              <a:t/>
            </a:r>
            <a:br>
              <a:rPr lang="en-US" altLang="ja-JP" dirty="0" smtClean="0"/>
            </a:br>
            <a:r>
              <a:rPr lang="ja-JP" altLang="en-US" dirty="0" smtClean="0"/>
              <a:t>有効な対策には何があるか</a:t>
            </a:r>
            <a:endParaRPr lang="ja-JP" altLang="en-US" dirty="0"/>
          </a:p>
        </p:txBody>
      </p:sp>
      <p:sp>
        <p:nvSpPr>
          <p:cNvPr id="3" name="コンテンツ プレースホルダー 2"/>
          <p:cNvSpPr>
            <a:spLocks noGrp="1"/>
          </p:cNvSpPr>
          <p:nvPr>
            <p:ph idx="1"/>
          </p:nvPr>
        </p:nvSpPr>
        <p:spPr/>
        <p:txBody>
          <a:bodyPr rtlCol="0">
            <a:normAutofit lnSpcReduction="10000"/>
          </a:bodyPr>
          <a:lstStyle/>
          <a:p>
            <a:pPr fontAlgn="auto">
              <a:spcAft>
                <a:spcPts val="0"/>
              </a:spcAft>
              <a:buClr>
                <a:schemeClr val="accent1">
                  <a:shade val="75000"/>
                </a:schemeClr>
              </a:buClr>
              <a:buFont typeface="Wingdings"/>
              <a:buChar char="u"/>
              <a:defRPr/>
            </a:pPr>
            <a:r>
              <a:rPr lang="ja-JP" altLang="en-US" dirty="0"/>
              <a:t>臨床</a:t>
            </a:r>
            <a:r>
              <a:rPr lang="ja-JP" altLang="en-US" dirty="0" smtClean="0"/>
              <a:t>心理学としての介入法</a:t>
            </a:r>
            <a:endParaRPr lang="en-US" altLang="ja-JP" dirty="0" smtClean="0"/>
          </a:p>
          <a:p>
            <a:pPr lvl="1" fontAlgn="auto">
              <a:spcAft>
                <a:spcPts val="0"/>
              </a:spcAft>
              <a:buClr>
                <a:schemeClr val="tx2">
                  <a:tint val="75000"/>
                </a:schemeClr>
              </a:buClr>
              <a:buFont typeface="Wingdings"/>
              <a:buChar char="u"/>
              <a:defRPr/>
            </a:pPr>
            <a:r>
              <a:rPr lang="ja-JP" altLang="en-US" dirty="0" smtClean="0"/>
              <a:t>リラクゼーション法</a:t>
            </a:r>
            <a:endParaRPr lang="en-US" altLang="ja-JP" dirty="0" smtClean="0"/>
          </a:p>
          <a:p>
            <a:pPr lvl="1" fontAlgn="auto">
              <a:spcAft>
                <a:spcPts val="0"/>
              </a:spcAft>
              <a:buClr>
                <a:schemeClr val="tx2">
                  <a:tint val="75000"/>
                </a:schemeClr>
              </a:buClr>
              <a:buFont typeface="Wingdings"/>
              <a:buChar char="u"/>
              <a:defRPr/>
            </a:pPr>
            <a:r>
              <a:rPr lang="ja-JP" altLang="en-US" dirty="0" smtClean="0"/>
              <a:t>グループ療法</a:t>
            </a:r>
            <a:endParaRPr lang="en-US" altLang="ja-JP" dirty="0" smtClean="0"/>
          </a:p>
          <a:p>
            <a:pPr lvl="1" fontAlgn="auto">
              <a:spcAft>
                <a:spcPts val="0"/>
              </a:spcAft>
              <a:buClr>
                <a:schemeClr val="tx2">
                  <a:tint val="75000"/>
                </a:schemeClr>
              </a:buClr>
              <a:buFont typeface="Wingdings"/>
              <a:buChar char="u"/>
              <a:defRPr/>
            </a:pPr>
            <a:r>
              <a:rPr lang="ja-JP" altLang="en-US" dirty="0" smtClean="0"/>
              <a:t>認知行動療法</a:t>
            </a:r>
            <a:endParaRPr lang="en-US" altLang="ja-JP" dirty="0" smtClean="0"/>
          </a:p>
          <a:p>
            <a:pPr lvl="1" fontAlgn="auto">
              <a:spcAft>
                <a:spcPts val="0"/>
              </a:spcAft>
              <a:buClr>
                <a:schemeClr val="tx2">
                  <a:tint val="75000"/>
                </a:schemeClr>
              </a:buClr>
              <a:buFont typeface="Wingdings"/>
              <a:buChar char="u"/>
              <a:defRPr/>
            </a:pPr>
            <a:r>
              <a:rPr lang="ja-JP" altLang="en-US" dirty="0" smtClean="0"/>
              <a:t>心理面接においてアレキシサイミア</a:t>
            </a:r>
            <a:r>
              <a:rPr lang="ja-JP" altLang="en-US" dirty="0"/>
              <a:t>に</a:t>
            </a:r>
            <a:r>
              <a:rPr lang="ja-JP" altLang="en-US" dirty="0" smtClean="0"/>
              <a:t>配慮</a:t>
            </a:r>
            <a:endParaRPr lang="en-US" altLang="ja-JP" dirty="0" smtClean="0"/>
          </a:p>
          <a:p>
            <a:pPr lvl="2" fontAlgn="auto">
              <a:spcAft>
                <a:spcPts val="0"/>
              </a:spcAft>
              <a:buClr>
                <a:schemeClr val="accent4">
                  <a:shade val="75000"/>
                </a:schemeClr>
              </a:buClr>
              <a:buFont typeface="Wingdings"/>
              <a:buChar char="u"/>
              <a:defRPr/>
            </a:pPr>
            <a:r>
              <a:rPr lang="ja-JP" altLang="en-US" dirty="0" smtClean="0"/>
              <a:t>→次ページ</a:t>
            </a:r>
            <a:r>
              <a:rPr lang="ja-JP" altLang="en-US" dirty="0"/>
              <a:t>の</a:t>
            </a:r>
            <a:r>
              <a:rPr lang="ja-JP" altLang="en-US" dirty="0" smtClean="0"/>
              <a:t>事例</a:t>
            </a:r>
            <a:endParaRPr lang="ja-JP" altLang="en-US" dirty="0"/>
          </a:p>
          <a:p>
            <a:pPr algn="just" fontAlgn="auto">
              <a:spcAft>
                <a:spcPts val="0"/>
              </a:spcAft>
              <a:buClr>
                <a:schemeClr val="accent1">
                  <a:shade val="75000"/>
                </a:schemeClr>
              </a:buClr>
              <a:buFont typeface="Wingdings"/>
              <a:buChar char="u"/>
              <a:defRPr/>
            </a:pPr>
            <a:r>
              <a:rPr lang="ja-JP" altLang="en-US" dirty="0" smtClean="0"/>
              <a:t>感情認知に焦点をあてた臨床心理学的介入</a:t>
            </a:r>
            <a:endParaRPr lang="en-US" altLang="ja-JP" dirty="0" smtClean="0"/>
          </a:p>
          <a:p>
            <a:pPr lvl="1" algn="just" fontAlgn="auto">
              <a:spcAft>
                <a:spcPts val="0"/>
              </a:spcAft>
              <a:buClr>
                <a:schemeClr val="tx2">
                  <a:tint val="75000"/>
                </a:schemeClr>
              </a:buClr>
              <a:buFont typeface="Wingdings"/>
              <a:buChar char="u"/>
              <a:defRPr/>
            </a:pPr>
            <a:r>
              <a:rPr lang="ja-JP" altLang="en-US" dirty="0" smtClean="0"/>
              <a:t>自己イメージを持つことから</a:t>
            </a:r>
            <a:endParaRPr lang="en-US" altLang="ja-JP" dirty="0" smtClean="0"/>
          </a:p>
          <a:p>
            <a:pPr lvl="1" algn="just" fontAlgn="auto">
              <a:spcAft>
                <a:spcPts val="0"/>
              </a:spcAft>
              <a:buClr>
                <a:schemeClr val="tx2">
                  <a:tint val="75000"/>
                </a:schemeClr>
              </a:buClr>
              <a:buFont typeface="Wingdings"/>
              <a:buChar char="u"/>
              <a:defRPr/>
            </a:pPr>
            <a:r>
              <a:rPr lang="en-US" altLang="ja-JP" dirty="0" smtClean="0"/>
              <a:t>Emotional intelligence</a:t>
            </a:r>
            <a:r>
              <a:rPr lang="ja-JP" altLang="en-US" dirty="0" smtClean="0"/>
              <a:t>が注目されている</a:t>
            </a:r>
            <a:endParaRPr lang="ja-JP" altLang="en-US" dirty="0"/>
          </a:p>
        </p:txBody>
      </p:sp>
      <p:sp>
        <p:nvSpPr>
          <p:cNvPr id="58371"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58372"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4480DBC-FDAE-4C23-B1E2-9C6A75F7610C}" type="slidenum">
              <a:rPr lang="ja-JP" altLang="en-US"/>
              <a:pPr fontAlgn="base">
                <a:spcBef>
                  <a:spcPct val="0"/>
                </a:spcBef>
                <a:spcAft>
                  <a:spcPct val="0"/>
                </a:spcAft>
              </a:pPr>
              <a:t>34</a:t>
            </a:fld>
            <a:endParaRPr lang="en-US" altLang="ja-JP"/>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アレキシサイミアに配慮した事例</a:t>
            </a:r>
            <a:endParaRPr lang="ja-JP" altLang="en-US" dirty="0"/>
          </a:p>
        </p:txBody>
      </p:sp>
      <p:sp>
        <p:nvSpPr>
          <p:cNvPr id="3" name="コンテンツ プレースホルダー 2"/>
          <p:cNvSpPr>
            <a:spLocks noGrp="1"/>
          </p:cNvSpPr>
          <p:nvPr>
            <p:ph idx="1"/>
          </p:nvPr>
        </p:nvSpPr>
        <p:spPr/>
        <p:txBody>
          <a:bodyPr rtlCol="0">
            <a:normAutofit fontScale="92500"/>
          </a:bodyPr>
          <a:lstStyle/>
          <a:p>
            <a:pPr lvl="1" fontAlgn="auto">
              <a:spcAft>
                <a:spcPts val="0"/>
              </a:spcAft>
              <a:buClr>
                <a:schemeClr val="tx2">
                  <a:tint val="75000"/>
                </a:schemeClr>
              </a:buClr>
              <a:buFont typeface="Wingdings"/>
              <a:buChar char="u"/>
              <a:defRPr/>
            </a:pPr>
            <a:r>
              <a:rPr lang="en-US" altLang="ja-JP" dirty="0" smtClean="0"/>
              <a:t>20</a:t>
            </a:r>
            <a:r>
              <a:rPr lang="ja-JP" altLang="en-US" dirty="0"/>
              <a:t>代男性</a:t>
            </a:r>
            <a:endParaRPr lang="en-US" altLang="ja-JP" dirty="0" smtClean="0"/>
          </a:p>
          <a:p>
            <a:pPr lvl="1" fontAlgn="auto">
              <a:spcAft>
                <a:spcPts val="0"/>
              </a:spcAft>
              <a:buClr>
                <a:schemeClr val="tx2">
                  <a:tint val="75000"/>
                </a:schemeClr>
              </a:buClr>
              <a:buFont typeface="Wingdings"/>
              <a:buChar char="u"/>
              <a:defRPr/>
            </a:pPr>
            <a:r>
              <a:rPr lang="ja-JP" altLang="en-US" dirty="0" smtClean="0"/>
              <a:t>既往歴</a:t>
            </a:r>
            <a:r>
              <a:rPr lang="ja-JP" altLang="en-US" dirty="0"/>
              <a:t>、心理的状態</a:t>
            </a:r>
          </a:p>
          <a:p>
            <a:pPr lvl="2" fontAlgn="auto">
              <a:spcAft>
                <a:spcPts val="0"/>
              </a:spcAft>
              <a:buClr>
                <a:schemeClr val="accent4">
                  <a:shade val="75000"/>
                </a:schemeClr>
              </a:buClr>
              <a:buFont typeface="Wingdings"/>
              <a:buChar char="u"/>
              <a:defRPr/>
            </a:pPr>
            <a:r>
              <a:rPr lang="ja-JP" altLang="en-US" dirty="0" smtClean="0"/>
              <a:t>職場</a:t>
            </a:r>
            <a:r>
              <a:rPr lang="ja-JP" altLang="en-US" dirty="0"/>
              <a:t>不適応。両親の離婚話が持ち上がってから潰瘍性大腸炎（全経腸重症型）、胃炎</a:t>
            </a:r>
          </a:p>
          <a:p>
            <a:pPr lvl="1" fontAlgn="auto">
              <a:spcAft>
                <a:spcPts val="0"/>
              </a:spcAft>
              <a:buClr>
                <a:schemeClr val="tx2">
                  <a:tint val="75000"/>
                </a:schemeClr>
              </a:buClr>
              <a:buFont typeface="Wingdings"/>
              <a:buChar char="u"/>
              <a:defRPr/>
            </a:pPr>
            <a:r>
              <a:rPr lang="ja-JP" altLang="en-US" dirty="0" smtClean="0"/>
              <a:t>心因</a:t>
            </a:r>
            <a:r>
              <a:rPr lang="ja-JP" altLang="en-US" dirty="0"/>
              <a:t>反応（抑うつ状態）</a:t>
            </a:r>
          </a:p>
          <a:p>
            <a:pPr lvl="1" fontAlgn="auto">
              <a:spcAft>
                <a:spcPts val="0"/>
              </a:spcAft>
              <a:buClr>
                <a:schemeClr val="tx2">
                  <a:tint val="75000"/>
                </a:schemeClr>
              </a:buClr>
              <a:buFont typeface="Wingdings"/>
              <a:buChar char="u"/>
              <a:defRPr/>
            </a:pPr>
            <a:r>
              <a:rPr lang="ja-JP" altLang="en-US" dirty="0" smtClean="0"/>
              <a:t>ロールシャッハテスト</a:t>
            </a:r>
            <a:r>
              <a:rPr lang="ja-JP" altLang="en-US" dirty="0"/>
              <a:t>結果</a:t>
            </a:r>
          </a:p>
          <a:p>
            <a:pPr lvl="2" fontAlgn="auto">
              <a:spcAft>
                <a:spcPts val="0"/>
              </a:spcAft>
              <a:buClr>
                <a:schemeClr val="accent4">
                  <a:shade val="75000"/>
                </a:schemeClr>
              </a:buClr>
              <a:buFont typeface="Wingdings"/>
              <a:buChar char="u"/>
              <a:defRPr/>
            </a:pPr>
            <a:r>
              <a:rPr lang="ja-JP" altLang="en-US" dirty="0" smtClean="0"/>
              <a:t>「</a:t>
            </a:r>
            <a:r>
              <a:rPr lang="ja-JP" altLang="en-US" dirty="0"/>
              <a:t>対人緊張が強く、甘えることが苦手、不安・心細さ、無力感に気づきにくいために身体症状で</a:t>
            </a:r>
            <a:r>
              <a:rPr lang="en-US" altLang="ja-JP" dirty="0"/>
              <a:t>SOS</a:t>
            </a:r>
            <a:r>
              <a:rPr lang="ja-JP" altLang="en-US" dirty="0"/>
              <a:t>を伝えてきている」などとセラピストはクライアントにフィードバックする</a:t>
            </a:r>
            <a:r>
              <a:rPr lang="ja-JP" altLang="en-US" dirty="0" smtClean="0"/>
              <a:t>。</a:t>
            </a:r>
            <a:endParaRPr lang="en-US" altLang="ja-JP" dirty="0" smtClean="0"/>
          </a:p>
          <a:p>
            <a:pPr lvl="2" fontAlgn="auto">
              <a:spcAft>
                <a:spcPts val="0"/>
              </a:spcAft>
              <a:buClr>
                <a:schemeClr val="accent4">
                  <a:shade val="75000"/>
                </a:schemeClr>
              </a:buClr>
              <a:buFont typeface="Wingdings"/>
              <a:buChar char="u"/>
              <a:defRPr/>
            </a:pPr>
            <a:r>
              <a:rPr lang="ja-JP" altLang="en-US" dirty="0"/>
              <a:t>アレキシサイミアに配慮して、ストレスマネジメントを</a:t>
            </a:r>
            <a:r>
              <a:rPr lang="ja-JP" altLang="en-US" dirty="0" smtClean="0"/>
              <a:t>進めた結果、良い方向へ</a:t>
            </a:r>
            <a:endParaRPr lang="ja-JP" altLang="en-US" dirty="0"/>
          </a:p>
        </p:txBody>
      </p:sp>
      <p:sp>
        <p:nvSpPr>
          <p:cNvPr id="59395" name="フッター プレースホルダー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59396" name="スライド番号プレースホルダー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4D2ADFA-A2D6-428D-B930-30881034E9DE}" type="slidenum">
              <a:rPr lang="ja-JP" altLang="en-US"/>
              <a:pPr fontAlgn="base">
                <a:spcBef>
                  <a:spcPct val="0"/>
                </a:spcBef>
                <a:spcAft>
                  <a:spcPct val="0"/>
                </a:spcAft>
              </a:pPr>
              <a:t>35</a:t>
            </a:fld>
            <a:endParaRPr lang="en-US" altLang="ja-JP"/>
          </a:p>
        </p:txBody>
      </p:sp>
      <p:sp>
        <p:nvSpPr>
          <p:cNvPr id="59397" name="テキスト ボックス 3"/>
          <p:cNvSpPr txBox="1">
            <a:spLocks noChangeArrowheads="1"/>
          </p:cNvSpPr>
          <p:nvPr/>
        </p:nvSpPr>
        <p:spPr bwMode="auto">
          <a:xfrm>
            <a:off x="7308850" y="6000750"/>
            <a:ext cx="1268413" cy="307975"/>
          </a:xfrm>
          <a:prstGeom prst="rect">
            <a:avLst/>
          </a:prstGeom>
          <a:noFill/>
          <a:ln w="9525">
            <a:noFill/>
            <a:miter lim="800000"/>
            <a:headEnd/>
            <a:tailEnd/>
          </a:ln>
        </p:spPr>
        <p:txBody>
          <a:bodyPr wrap="none">
            <a:spAutoFit/>
          </a:bodyPr>
          <a:lstStyle/>
          <a:p>
            <a:r>
              <a:rPr lang="ja-JP" altLang="en-US" sz="1400">
                <a:latin typeface="Century Schoolbook" pitchFamily="18" charset="0"/>
                <a:ea typeface="ＭＳ Ｐ明朝" pitchFamily="18" charset="-128"/>
              </a:rPr>
              <a:t>浅海</a:t>
            </a:r>
            <a:r>
              <a:rPr lang="en-US" altLang="ja-JP" sz="1400">
                <a:latin typeface="Century Schoolbook" pitchFamily="18" charset="0"/>
                <a:ea typeface="ＭＳ Ｐ明朝" pitchFamily="18" charset="-128"/>
              </a:rPr>
              <a:t>(2005)</a:t>
            </a:r>
            <a:r>
              <a:rPr lang="ja-JP" altLang="en-US" sz="1400">
                <a:latin typeface="Century Schoolbook" pitchFamily="18" charset="0"/>
                <a:ea typeface="ＭＳ Ｐ明朝" pitchFamily="18" charset="-128"/>
              </a:rPr>
              <a:t>より</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チーム内、社内で配慮してほしいこと</a:t>
            </a:r>
            <a:endParaRPr lang="ja-JP" altLang="en-US" dirty="0"/>
          </a:p>
        </p:txBody>
      </p:sp>
      <p:sp>
        <p:nvSpPr>
          <p:cNvPr id="3" name="コンテンツ プレースホルダー 2"/>
          <p:cNvSpPr>
            <a:spLocks noGrp="1"/>
          </p:cNvSpPr>
          <p:nvPr>
            <p:ph idx="1"/>
          </p:nvPr>
        </p:nvSpPr>
        <p:spPr/>
        <p:txBody>
          <a:bodyPr rtlCol="0">
            <a:normAutofit fontScale="92500" lnSpcReduction="20000"/>
          </a:bodyPr>
          <a:lstStyle/>
          <a:p>
            <a:pPr fontAlgn="auto">
              <a:spcAft>
                <a:spcPts val="0"/>
              </a:spcAft>
              <a:buClr>
                <a:schemeClr val="accent1">
                  <a:shade val="75000"/>
                </a:schemeClr>
              </a:buClr>
              <a:buFont typeface="Wingdings"/>
              <a:buChar char="u"/>
              <a:defRPr/>
            </a:pPr>
            <a:r>
              <a:rPr lang="en-US" altLang="ja-JP" dirty="0"/>
              <a:t>I</a:t>
            </a:r>
            <a:r>
              <a:rPr lang="en-US" altLang="ja-JP" dirty="0" smtClean="0"/>
              <a:t>T</a:t>
            </a:r>
            <a:r>
              <a:rPr lang="ja-JP" altLang="en-US" dirty="0" smtClean="0"/>
              <a:t>技術者</a:t>
            </a:r>
            <a:r>
              <a:rPr lang="en-US" altLang="ja-JP" dirty="0" err="1" smtClean="0"/>
              <a:t>Mr.A</a:t>
            </a:r>
            <a:r>
              <a:rPr lang="ja-JP" altLang="en-US" dirty="0" smtClean="0"/>
              <a:t>の事例（当日資料配布、講演後回収）</a:t>
            </a:r>
            <a:endParaRPr lang="en-US" altLang="ja-JP" dirty="0" smtClean="0"/>
          </a:p>
          <a:p>
            <a:pPr lvl="1" fontAlgn="auto">
              <a:spcAft>
                <a:spcPts val="0"/>
              </a:spcAft>
              <a:buClr>
                <a:schemeClr val="tx2">
                  <a:tint val="75000"/>
                </a:schemeClr>
              </a:buClr>
              <a:buFont typeface="Wingdings"/>
              <a:buChar char="u"/>
              <a:defRPr/>
            </a:pPr>
            <a:r>
              <a:rPr lang="ja-JP" altLang="en-US" dirty="0" smtClean="0"/>
              <a:t>「以前より、長時間労働マシになった」という認識の見直し。量的負荷の軽減に向けての努力</a:t>
            </a:r>
            <a:endParaRPr lang="en-US" altLang="ja-JP" dirty="0" smtClean="0"/>
          </a:p>
          <a:p>
            <a:pPr lvl="1" fontAlgn="auto">
              <a:spcAft>
                <a:spcPts val="0"/>
              </a:spcAft>
              <a:buClr>
                <a:schemeClr val="tx2">
                  <a:tint val="75000"/>
                </a:schemeClr>
              </a:buClr>
              <a:buFont typeface="Wingdings"/>
              <a:buChar char="u"/>
              <a:defRPr/>
            </a:pPr>
            <a:r>
              <a:rPr lang="ja-JP" altLang="en-US" dirty="0"/>
              <a:t>まず</a:t>
            </a:r>
            <a:r>
              <a:rPr lang="ja-JP" altLang="en-US" dirty="0" smtClean="0"/>
              <a:t>は「普段と違う」と気づくことから、そして問題を一人で抱え込まない体制づくり</a:t>
            </a:r>
            <a:endParaRPr lang="en-US" altLang="ja-JP" dirty="0" smtClean="0"/>
          </a:p>
          <a:p>
            <a:pPr lvl="2" fontAlgn="auto">
              <a:spcAft>
                <a:spcPts val="0"/>
              </a:spcAft>
              <a:buClr>
                <a:schemeClr val="accent4">
                  <a:shade val="75000"/>
                </a:schemeClr>
              </a:buClr>
              <a:buFont typeface="Wingdings"/>
              <a:buChar char="u"/>
              <a:defRPr/>
            </a:pPr>
            <a:r>
              <a:rPr lang="ja-JP" altLang="en-US" dirty="0" smtClean="0"/>
              <a:t>「風通しのよい会社」</a:t>
            </a:r>
            <a:endParaRPr lang="en-US" altLang="ja-JP" dirty="0" smtClean="0"/>
          </a:p>
          <a:p>
            <a:pPr lvl="3" fontAlgn="auto">
              <a:spcAft>
                <a:spcPts val="0"/>
              </a:spcAft>
              <a:buClr>
                <a:schemeClr val="accent2">
                  <a:shade val="75000"/>
                </a:schemeClr>
              </a:buClr>
              <a:buFont typeface="Wingdings"/>
              <a:buChar char="u"/>
              <a:defRPr/>
            </a:pPr>
            <a:r>
              <a:rPr lang="en-US" altLang="ja-JP" dirty="0" smtClean="0"/>
              <a:t>Emotional intelligence</a:t>
            </a:r>
            <a:r>
              <a:rPr lang="ja-JP" altLang="en-US" dirty="0" smtClean="0"/>
              <a:t>との関連で、「社内にコミュニケーションスペースを設けた結果、社内のぎすぎすした雰囲気がよくなり、効果を上げた」という事例がある。</a:t>
            </a:r>
            <a:endParaRPr lang="en-US" altLang="ja-JP" dirty="0" smtClean="0"/>
          </a:p>
          <a:p>
            <a:pPr lvl="1" fontAlgn="auto">
              <a:spcAft>
                <a:spcPts val="0"/>
              </a:spcAft>
              <a:buClr>
                <a:schemeClr val="tx2">
                  <a:tint val="75000"/>
                </a:schemeClr>
              </a:buClr>
              <a:buFont typeface="Wingdings"/>
              <a:buChar char="u"/>
              <a:defRPr/>
            </a:pPr>
            <a:r>
              <a:rPr lang="ja-JP" altLang="en-US" dirty="0" smtClean="0"/>
              <a:t>身体的負荷の軽減に意識的に取り組む</a:t>
            </a:r>
            <a:endParaRPr lang="en-US" altLang="ja-JP" dirty="0" smtClean="0"/>
          </a:p>
          <a:p>
            <a:pPr lvl="2" fontAlgn="auto">
              <a:spcAft>
                <a:spcPts val="0"/>
              </a:spcAft>
              <a:buClr>
                <a:schemeClr val="accent4">
                  <a:shade val="75000"/>
                </a:schemeClr>
              </a:buClr>
              <a:buFont typeface="Wingdings"/>
              <a:buChar char="u"/>
              <a:defRPr/>
            </a:pPr>
            <a:r>
              <a:rPr lang="ja-JP" altLang="en-US" dirty="0" smtClean="0"/>
              <a:t>運動やリラクゼーション</a:t>
            </a:r>
            <a:endParaRPr lang="en-US" altLang="ja-JP" dirty="0" smtClean="0"/>
          </a:p>
          <a:p>
            <a:pPr lvl="1" fontAlgn="auto">
              <a:spcAft>
                <a:spcPts val="0"/>
              </a:spcAft>
              <a:buClr>
                <a:schemeClr val="tx2">
                  <a:tint val="75000"/>
                </a:schemeClr>
              </a:buClr>
              <a:buFont typeface="Wingdings"/>
              <a:buChar char="u"/>
              <a:defRPr/>
            </a:pPr>
            <a:r>
              <a:rPr lang="ja-JP" altLang="en-US" dirty="0" smtClean="0"/>
              <a:t>働きがい、仕事の適性への配慮</a:t>
            </a:r>
            <a:endParaRPr lang="en-US" altLang="ja-JP" dirty="0" smtClean="0"/>
          </a:p>
          <a:p>
            <a:pPr marL="914400" lvl="2" indent="0" fontAlgn="auto">
              <a:spcAft>
                <a:spcPts val="0"/>
              </a:spcAft>
              <a:buClr>
                <a:schemeClr val="accent4">
                  <a:shade val="75000"/>
                </a:schemeClr>
              </a:buClr>
              <a:buFont typeface="Wingdings"/>
              <a:buNone/>
              <a:defRPr/>
            </a:pPr>
            <a:endParaRPr lang="ja-JP" altLang="en-US" dirty="0"/>
          </a:p>
        </p:txBody>
      </p:sp>
      <p:sp>
        <p:nvSpPr>
          <p:cNvPr id="61443"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61444"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B078005-EB7A-4D07-9BBE-25A5CF1126B3}" type="slidenum">
              <a:rPr lang="ja-JP" altLang="en-US"/>
              <a:pPr fontAlgn="base">
                <a:spcBef>
                  <a:spcPct val="0"/>
                </a:spcBef>
                <a:spcAft>
                  <a:spcPct val="0"/>
                </a:spcAft>
              </a:pPr>
              <a:t>36</a:t>
            </a:fld>
            <a:endParaRPr lang="en-US" altLang="ja-JP"/>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「情報とは」「情報化社会とは」</a:t>
            </a:r>
            <a:endParaRPr lang="ja-JP" altLang="en-US" dirty="0"/>
          </a:p>
        </p:txBody>
      </p:sp>
      <p:sp>
        <p:nvSpPr>
          <p:cNvPr id="3" name="コンテンツ プレースホルダー 2"/>
          <p:cNvSpPr>
            <a:spLocks noGrp="1"/>
          </p:cNvSpPr>
          <p:nvPr>
            <p:ph idx="1"/>
          </p:nvPr>
        </p:nvSpPr>
        <p:spPr>
          <a:xfrm>
            <a:off x="457200" y="1500188"/>
            <a:ext cx="8229600" cy="4808537"/>
          </a:xfrm>
        </p:spPr>
        <p:txBody>
          <a:bodyPr rtlCol="0">
            <a:normAutofit fontScale="77500" lnSpcReduction="20000"/>
          </a:bodyPr>
          <a:lstStyle/>
          <a:p>
            <a:pPr fontAlgn="auto">
              <a:spcAft>
                <a:spcPts val="0"/>
              </a:spcAft>
              <a:buClr>
                <a:schemeClr val="accent1">
                  <a:shade val="75000"/>
                </a:schemeClr>
              </a:buClr>
              <a:buFont typeface="Wingdings"/>
              <a:buChar char="u"/>
              <a:defRPr/>
            </a:pPr>
            <a:r>
              <a:rPr lang="ja-JP" altLang="en-US" dirty="0" smtClean="0"/>
              <a:t>情報化社会における</a:t>
            </a:r>
            <a:r>
              <a:rPr lang="en-US" altLang="ja-JP" dirty="0"/>
              <a:t>IT</a:t>
            </a:r>
            <a:r>
              <a:rPr lang="ja-JP" altLang="en-US" dirty="0"/>
              <a:t>技術者の</a:t>
            </a:r>
            <a:r>
              <a:rPr lang="ja-JP" altLang="en-US" dirty="0" smtClean="0"/>
              <a:t>役割：抽象化の観点から</a:t>
            </a:r>
            <a:endParaRPr lang="ja-JP" altLang="en-US" dirty="0"/>
          </a:p>
          <a:p>
            <a:pPr lvl="1" fontAlgn="auto">
              <a:spcAft>
                <a:spcPts val="0"/>
              </a:spcAft>
              <a:buClr>
                <a:schemeClr val="tx2">
                  <a:tint val="75000"/>
                </a:schemeClr>
              </a:buClr>
              <a:buFont typeface="Wingdings"/>
              <a:buChar char="u"/>
              <a:defRPr/>
            </a:pPr>
            <a:r>
              <a:rPr lang="ja-JP" altLang="en-US" u="sng" dirty="0" smtClean="0"/>
              <a:t>情報</a:t>
            </a:r>
            <a:r>
              <a:rPr lang="ja-JP" altLang="en-US" u="sng" dirty="0"/>
              <a:t>システム化の工程において膨大な量の情報を</a:t>
            </a:r>
            <a:r>
              <a:rPr lang="ja-JP" altLang="en-US" u="sng" dirty="0" smtClean="0"/>
              <a:t>扱う。</a:t>
            </a:r>
            <a:endParaRPr lang="en-US" altLang="ja-JP" u="sng" dirty="0" smtClean="0"/>
          </a:p>
          <a:p>
            <a:pPr lvl="2" fontAlgn="auto">
              <a:spcAft>
                <a:spcPts val="0"/>
              </a:spcAft>
              <a:buClr>
                <a:schemeClr val="accent4">
                  <a:shade val="75000"/>
                </a:schemeClr>
              </a:buClr>
              <a:buFont typeface="Wingdings"/>
              <a:buChar char="u"/>
              <a:defRPr/>
            </a:pPr>
            <a:r>
              <a:rPr lang="ja-JP" altLang="en-US" dirty="0" smtClean="0"/>
              <a:t>近年</a:t>
            </a:r>
            <a:r>
              <a:rPr lang="ja-JP" altLang="en-US" dirty="0"/>
              <a:t>の情報システムの規模は大規模化の傾向があり，膨大な量の情報を収集・加工・表出／伝達するために抽象化能力が必要で</a:t>
            </a:r>
            <a:r>
              <a:rPr lang="ja-JP" altLang="en-US" dirty="0" smtClean="0"/>
              <a:t>ある。</a:t>
            </a:r>
            <a:endParaRPr lang="en-US" altLang="ja-JP" dirty="0" smtClean="0"/>
          </a:p>
          <a:p>
            <a:pPr lvl="1" fontAlgn="auto">
              <a:spcAft>
                <a:spcPts val="0"/>
              </a:spcAft>
              <a:buClr>
                <a:schemeClr val="tx2">
                  <a:tint val="75000"/>
                </a:schemeClr>
              </a:buClr>
              <a:buFont typeface="Wingdings"/>
              <a:buChar char="u"/>
              <a:defRPr/>
            </a:pPr>
            <a:r>
              <a:rPr lang="ja-JP" altLang="en-US" u="sng" dirty="0" smtClean="0"/>
              <a:t>新しい</a:t>
            </a:r>
            <a:r>
              <a:rPr lang="ja-JP" altLang="en-US" u="sng" dirty="0"/>
              <a:t>発想，解決法が求められる</a:t>
            </a:r>
          </a:p>
          <a:p>
            <a:pPr lvl="1" fontAlgn="auto">
              <a:spcAft>
                <a:spcPts val="0"/>
              </a:spcAft>
              <a:buClr>
                <a:schemeClr val="tx2">
                  <a:tint val="75000"/>
                </a:schemeClr>
              </a:buClr>
              <a:buFont typeface="Wingdings"/>
              <a:buChar char="u"/>
              <a:defRPr/>
            </a:pPr>
            <a:r>
              <a:rPr lang="ja-JP" altLang="en-US" u="sng" dirty="0" smtClean="0"/>
              <a:t>情報</a:t>
            </a:r>
            <a:r>
              <a:rPr lang="ja-JP" altLang="en-US" u="sng" dirty="0"/>
              <a:t>の受け手の立場で</a:t>
            </a:r>
            <a:r>
              <a:rPr lang="ja-JP" altLang="en-US" u="sng" dirty="0" smtClean="0"/>
              <a:t>考える</a:t>
            </a:r>
            <a:endParaRPr lang="ja-JP" altLang="en-US" u="sng" dirty="0"/>
          </a:p>
          <a:p>
            <a:pPr fontAlgn="auto">
              <a:spcAft>
                <a:spcPts val="0"/>
              </a:spcAft>
              <a:buClr>
                <a:schemeClr val="accent1">
                  <a:shade val="75000"/>
                </a:schemeClr>
              </a:buClr>
              <a:buFont typeface="Wingdings"/>
              <a:buChar char="u"/>
              <a:defRPr/>
            </a:pPr>
            <a:r>
              <a:rPr lang="ja-JP" altLang="en-US" dirty="0" smtClean="0"/>
              <a:t>日本人の抽象化能力との関連から</a:t>
            </a:r>
            <a:endParaRPr lang="en-US" altLang="ja-JP" dirty="0" smtClean="0"/>
          </a:p>
          <a:p>
            <a:pPr lvl="1" fontAlgn="auto">
              <a:spcAft>
                <a:spcPts val="0"/>
              </a:spcAft>
              <a:buClr>
                <a:schemeClr val="tx2">
                  <a:tint val="75000"/>
                </a:schemeClr>
              </a:buClr>
              <a:buFont typeface="Wingdings"/>
              <a:buChar char="u"/>
              <a:defRPr/>
            </a:pPr>
            <a:r>
              <a:rPr lang="ja-JP" altLang="en-US" dirty="0" smtClean="0"/>
              <a:t>抽象化能力の教育は不十分</a:t>
            </a:r>
            <a:endParaRPr lang="en-US" altLang="ja-JP" dirty="0" smtClean="0"/>
          </a:p>
          <a:p>
            <a:pPr lvl="1" fontAlgn="auto">
              <a:spcAft>
                <a:spcPts val="0"/>
              </a:spcAft>
              <a:buClr>
                <a:schemeClr val="tx2">
                  <a:tint val="75000"/>
                </a:schemeClr>
              </a:buClr>
              <a:buFont typeface="Wingdings"/>
              <a:buChar char="u"/>
              <a:defRPr/>
            </a:pPr>
            <a:r>
              <a:rPr lang="ja-JP" altLang="en-US" dirty="0" smtClean="0"/>
              <a:t>米国式の</a:t>
            </a:r>
            <a:r>
              <a:rPr lang="en-US" altLang="ja-JP" dirty="0" smtClean="0"/>
              <a:t>IT</a:t>
            </a:r>
            <a:r>
              <a:rPr lang="ja-JP" altLang="en-US" dirty="0" smtClean="0"/>
              <a:t>に対応できていない</a:t>
            </a:r>
            <a:endParaRPr lang="en-US" altLang="ja-JP" dirty="0" smtClean="0"/>
          </a:p>
          <a:p>
            <a:pPr fontAlgn="auto">
              <a:spcAft>
                <a:spcPts val="0"/>
              </a:spcAft>
              <a:buClr>
                <a:schemeClr val="accent1">
                  <a:shade val="75000"/>
                </a:schemeClr>
              </a:buClr>
              <a:buFont typeface="Wingdings"/>
              <a:buChar char="u"/>
              <a:defRPr/>
            </a:pPr>
            <a:r>
              <a:rPr lang="ja-JP" altLang="en-US" dirty="0" smtClean="0"/>
              <a:t>情報を扱う産業である</a:t>
            </a:r>
            <a:r>
              <a:rPr lang="en-US" altLang="ja-JP" dirty="0" smtClean="0"/>
              <a:t>IT</a:t>
            </a:r>
            <a:r>
              <a:rPr lang="ja-JP" altLang="en-US" dirty="0" smtClean="0"/>
              <a:t>産業界として必要なこととは</a:t>
            </a:r>
            <a:endParaRPr lang="en-US" altLang="ja-JP" dirty="0" smtClean="0"/>
          </a:p>
          <a:p>
            <a:pPr fontAlgn="auto">
              <a:spcAft>
                <a:spcPts val="0"/>
              </a:spcAft>
              <a:buClr>
                <a:schemeClr val="accent1">
                  <a:shade val="75000"/>
                </a:schemeClr>
              </a:buClr>
              <a:buFont typeface="Wingdings"/>
              <a:buChar char="u"/>
              <a:defRPr/>
            </a:pPr>
            <a:r>
              <a:rPr lang="ja-JP" altLang="en-US" dirty="0" smtClean="0"/>
              <a:t>情報化社会</a:t>
            </a:r>
            <a:endParaRPr lang="en-US" altLang="ja-JP" dirty="0" smtClean="0"/>
          </a:p>
          <a:p>
            <a:pPr lvl="1" fontAlgn="auto">
              <a:spcAft>
                <a:spcPts val="0"/>
              </a:spcAft>
              <a:buClr>
                <a:schemeClr val="tx2">
                  <a:tint val="75000"/>
                </a:schemeClr>
              </a:buClr>
              <a:buFont typeface="Wingdings"/>
              <a:buChar char="u"/>
              <a:defRPr/>
            </a:pPr>
            <a:r>
              <a:rPr lang="ja-JP" altLang="en-US" dirty="0" smtClean="0"/>
              <a:t>利便性⇔危険性</a:t>
            </a:r>
            <a:endParaRPr lang="en-US" altLang="ja-JP" dirty="0" smtClean="0"/>
          </a:p>
          <a:p>
            <a:pPr lvl="1" fontAlgn="auto">
              <a:spcAft>
                <a:spcPts val="0"/>
              </a:spcAft>
              <a:buClr>
                <a:schemeClr val="tx2">
                  <a:tint val="75000"/>
                </a:schemeClr>
              </a:buClr>
              <a:buFont typeface="Wingdings"/>
              <a:buChar char="u"/>
              <a:defRPr/>
            </a:pPr>
            <a:r>
              <a:rPr lang="ja-JP" altLang="en-US" dirty="0" smtClean="0"/>
              <a:t>パラダイムの変化と人・社会への影響、「心身の健康」</a:t>
            </a:r>
            <a:endParaRPr lang="ja-JP" altLang="en-US" dirty="0"/>
          </a:p>
        </p:txBody>
      </p:sp>
      <p:sp>
        <p:nvSpPr>
          <p:cNvPr id="62467"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62468"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E00D267-D679-47CD-9F69-5BD8D89E8F8E}" type="slidenum">
              <a:rPr lang="ja-JP" altLang="en-US"/>
              <a:pPr fontAlgn="base">
                <a:spcBef>
                  <a:spcPct val="0"/>
                </a:spcBef>
                <a:spcAft>
                  <a:spcPct val="0"/>
                </a:spcAft>
              </a:pPr>
              <a:t>37</a:t>
            </a:fld>
            <a:endParaRPr lang="en-US"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endParaRPr lang="ja-JP" altLang="en-US" dirty="0"/>
          </a:p>
        </p:txBody>
      </p:sp>
      <p:sp>
        <p:nvSpPr>
          <p:cNvPr id="3" name="コンテンツ プレースホルダー 2"/>
          <p:cNvSpPr>
            <a:spLocks noGrp="1"/>
          </p:cNvSpPr>
          <p:nvPr>
            <p:ph idx="1"/>
          </p:nvPr>
        </p:nvSpPr>
        <p:spPr/>
        <p:txBody>
          <a:bodyPr rtlCol="0">
            <a:normAutofit fontScale="92500"/>
          </a:bodyPr>
          <a:lstStyle/>
          <a:p>
            <a:pPr fontAlgn="auto">
              <a:spcAft>
                <a:spcPts val="0"/>
              </a:spcAft>
              <a:buClr>
                <a:schemeClr val="accent1">
                  <a:shade val="75000"/>
                </a:schemeClr>
              </a:buClr>
              <a:buFont typeface="Wingdings"/>
              <a:buChar char="u"/>
              <a:defRPr/>
            </a:pPr>
            <a:r>
              <a:rPr lang="ja-JP" altLang="en-US" dirty="0" smtClean="0"/>
              <a:t>　備考</a:t>
            </a:r>
            <a:endParaRPr lang="en-US" altLang="ja-JP" dirty="0" smtClean="0"/>
          </a:p>
          <a:p>
            <a:pPr lvl="1" fontAlgn="auto">
              <a:spcAft>
                <a:spcPts val="0"/>
              </a:spcAft>
              <a:buClr>
                <a:schemeClr val="tx2">
                  <a:tint val="75000"/>
                </a:schemeClr>
              </a:buClr>
              <a:buFont typeface="Wingdings"/>
              <a:buChar char="u"/>
              <a:defRPr/>
            </a:pPr>
            <a:r>
              <a:rPr lang="en-US" altLang="ja-JP" dirty="0" smtClean="0"/>
              <a:t>IT</a:t>
            </a:r>
            <a:r>
              <a:rPr lang="ja-JP" altLang="en-US" dirty="0" smtClean="0"/>
              <a:t>技術者のストレス検討において、開発工程別の検討や管理者・実務担当者の区別等を行った検討も重要であるが、ここでは</a:t>
            </a:r>
            <a:r>
              <a:rPr lang="en-US" altLang="ja-JP" dirty="0" smtClean="0"/>
              <a:t>IT</a:t>
            </a:r>
            <a:r>
              <a:rPr lang="ja-JP" altLang="en-US" dirty="0" smtClean="0"/>
              <a:t>技術者として一括している。</a:t>
            </a:r>
            <a:endParaRPr lang="en-US" altLang="ja-JP" dirty="0" smtClean="0"/>
          </a:p>
          <a:p>
            <a:pPr lvl="1" fontAlgn="auto">
              <a:spcAft>
                <a:spcPts val="0"/>
              </a:spcAft>
              <a:buClr>
                <a:schemeClr val="tx2">
                  <a:tint val="75000"/>
                </a:schemeClr>
              </a:buClr>
              <a:buFont typeface="Wingdings"/>
              <a:buChar char="u"/>
              <a:defRPr/>
            </a:pPr>
            <a:r>
              <a:rPr lang="en-US" altLang="ja-JP" dirty="0" smtClean="0"/>
              <a:t>TAS-20</a:t>
            </a:r>
            <a:r>
              <a:rPr lang="ja-JP" altLang="en-US" dirty="0" smtClean="0"/>
              <a:t>を含む自記入式質問紙による測定法は、回答者の主観的判断に依存し、評価に注意を要する。そのため、アレキシサイミアかどうかという判断には専門家による面接が必要である</a:t>
            </a:r>
            <a:r>
              <a:rPr lang="ja-JP" altLang="en-US" dirty="0"/>
              <a:t>。</a:t>
            </a:r>
            <a:r>
              <a:rPr lang="ja-JP" altLang="en-US" sz="2200" dirty="0"/>
              <a:t>（国際医療福祉</a:t>
            </a:r>
            <a:r>
              <a:rPr lang="ja-JP" altLang="en-US" sz="2200" dirty="0" smtClean="0"/>
              <a:t>大学小牧元</a:t>
            </a:r>
            <a:r>
              <a:rPr lang="ja-JP" altLang="en-US" sz="2200" dirty="0"/>
              <a:t>に</a:t>
            </a:r>
            <a:r>
              <a:rPr lang="ja-JP" altLang="en-US" sz="2200" dirty="0" smtClean="0"/>
              <a:t>よる</a:t>
            </a:r>
            <a:r>
              <a:rPr lang="ja-JP" altLang="en-US" sz="2200" dirty="0"/>
              <a:t>、</a:t>
            </a:r>
            <a:r>
              <a:rPr lang="en-US" altLang="ja-JP" sz="2200" dirty="0" smtClean="0"/>
              <a:t>TAS-20[</a:t>
            </a:r>
            <a:r>
              <a:rPr lang="ja-JP" altLang="en-US" sz="2200" dirty="0" smtClean="0"/>
              <a:t>トロントアレキシサイミアスケール</a:t>
            </a:r>
            <a:r>
              <a:rPr lang="en-US" altLang="ja-JP" sz="2200" dirty="0" smtClean="0"/>
              <a:t>-20] </a:t>
            </a:r>
            <a:r>
              <a:rPr lang="ja-JP" altLang="en-US" sz="2200" dirty="0" smtClean="0"/>
              <a:t>連載シリーズ</a:t>
            </a:r>
            <a:r>
              <a:rPr lang="ja-JP" altLang="en-US" sz="2200" dirty="0"/>
              <a:t>　</a:t>
            </a:r>
            <a:r>
              <a:rPr lang="ja-JP" altLang="en-US" sz="2200" dirty="0" smtClean="0"/>
              <a:t>　心療内科臨床で使われる心理テスト</a:t>
            </a:r>
            <a:r>
              <a:rPr lang="en-US" altLang="ja-JP" sz="2200" dirty="0" smtClean="0"/>
              <a:t>. </a:t>
            </a:r>
            <a:r>
              <a:rPr lang="ja-JP" altLang="en-US" sz="2200" dirty="0" smtClean="0"/>
              <a:t>心療</a:t>
            </a:r>
            <a:r>
              <a:rPr lang="ja-JP" altLang="en-US" sz="2200" dirty="0"/>
              <a:t>内科学会</a:t>
            </a:r>
            <a:r>
              <a:rPr lang="ja-JP" altLang="en-US" sz="2200" dirty="0" smtClean="0"/>
              <a:t>雑誌より）</a:t>
            </a:r>
            <a:endParaRPr lang="en-US" altLang="ja-JP" sz="2200" dirty="0" smtClean="0"/>
          </a:p>
        </p:txBody>
      </p:sp>
      <p:sp>
        <p:nvSpPr>
          <p:cNvPr id="63491"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63492"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F4AB692-9E1F-498C-810F-38819AB39E90}" type="slidenum">
              <a:rPr lang="ja-JP" altLang="en-US"/>
              <a:pPr fontAlgn="base">
                <a:spcBef>
                  <a:spcPct val="0"/>
                </a:spcBef>
                <a:spcAft>
                  <a:spcPct val="0"/>
                </a:spcAft>
              </a:pPr>
              <a:t>38</a:t>
            </a:fld>
            <a:endParaRPr lang="en-US"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文献</a:t>
            </a:r>
            <a:endParaRPr lang="ja-JP" altLang="en-US" dirty="0"/>
          </a:p>
        </p:txBody>
      </p:sp>
      <p:sp>
        <p:nvSpPr>
          <p:cNvPr id="5140" name="コンテンツ プレースホルダー 2"/>
          <p:cNvSpPr>
            <a:spLocks noGrp="1"/>
          </p:cNvSpPr>
          <p:nvPr>
            <p:ph idx="1"/>
          </p:nvPr>
        </p:nvSpPr>
        <p:spPr/>
        <p:txBody>
          <a:bodyPr/>
          <a:lstStyle/>
          <a:p>
            <a:endParaRPr lang="ja-JP" altLang="en-US" smtClean="0"/>
          </a:p>
        </p:txBody>
      </p:sp>
      <p:sp>
        <p:nvSpPr>
          <p:cNvPr id="5141"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5142"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B5B245F-BFAE-4CF9-B568-9CDBF0E613A8}" type="slidenum">
              <a:rPr lang="ja-JP" altLang="en-US"/>
              <a:pPr fontAlgn="base">
                <a:spcBef>
                  <a:spcPct val="0"/>
                </a:spcBef>
                <a:spcAft>
                  <a:spcPct val="0"/>
                </a:spcAft>
              </a:pPr>
              <a:t>39</a:t>
            </a:fld>
            <a:endParaRPr lang="en-US" altLang="ja-JP"/>
          </a:p>
        </p:txBody>
      </p:sp>
      <p:graphicFrame>
        <p:nvGraphicFramePr>
          <p:cNvPr id="5138" name="Object 18"/>
          <p:cNvGraphicFramePr>
            <a:graphicFrameLocks noChangeAspect="1"/>
          </p:cNvGraphicFramePr>
          <p:nvPr/>
        </p:nvGraphicFramePr>
        <p:xfrm>
          <a:off x="468313" y="1628775"/>
          <a:ext cx="8394700" cy="4608513"/>
        </p:xfrm>
        <a:graphic>
          <a:graphicData uri="http://schemas.openxmlformats.org/presentationml/2006/ole">
            <mc:AlternateContent xmlns:mc="http://schemas.openxmlformats.org/markup-compatibility/2006">
              <mc:Choice xmlns:v="urn:schemas-microsoft-com:vml" Requires="v">
                <p:oleObj spid="_x0000_s5139" name="ワークシート" r:id="rId4" imgW="10324968" imgH="5667255" progId="">
                  <p:embed/>
                </p:oleObj>
              </mc:Choice>
              <mc:Fallback>
                <p:oleObj name="ワークシート" r:id="rId4" imgW="10324968" imgH="5667255" progId="">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1628775"/>
                        <a:ext cx="8394700" cy="4608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endParaRPr lang="ja-JP" altLang="en-US" dirty="0"/>
          </a:p>
        </p:txBody>
      </p:sp>
      <p:sp>
        <p:nvSpPr>
          <p:cNvPr id="20482" name="コンテンツ プレースホルダー 2"/>
          <p:cNvSpPr>
            <a:spLocks noGrp="1"/>
          </p:cNvSpPr>
          <p:nvPr>
            <p:ph idx="1"/>
          </p:nvPr>
        </p:nvSpPr>
        <p:spPr>
          <a:xfrm>
            <a:off x="457200" y="1500188"/>
            <a:ext cx="8507413" cy="4525962"/>
          </a:xfrm>
        </p:spPr>
        <p:txBody>
          <a:bodyPr/>
          <a:lstStyle/>
          <a:p>
            <a:r>
              <a:rPr lang="ja-JP" altLang="en-US" sz="2800" smtClean="0"/>
              <a:t>研究のスキーム：「アレキシサイミア傾向」「ストレス」「抽象化能力」の相関の捉え方</a:t>
            </a:r>
          </a:p>
        </p:txBody>
      </p:sp>
      <p:sp>
        <p:nvSpPr>
          <p:cNvPr id="20483"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20484"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330B651-895D-4107-995B-3D9A7843F609}" type="slidenum">
              <a:rPr lang="ja-JP" altLang="en-US"/>
              <a:pPr fontAlgn="base">
                <a:spcBef>
                  <a:spcPct val="0"/>
                </a:spcBef>
                <a:spcAft>
                  <a:spcPct val="0"/>
                </a:spcAft>
              </a:pPr>
              <a:t>4</a:t>
            </a:fld>
            <a:endParaRPr lang="en-US" altLang="ja-JP"/>
          </a:p>
        </p:txBody>
      </p:sp>
      <p:pic>
        <p:nvPicPr>
          <p:cNvPr id="20485" name="Picture 2"/>
          <p:cNvPicPr>
            <a:picLocks noChangeAspect="1" noChangeArrowheads="1"/>
          </p:cNvPicPr>
          <p:nvPr/>
        </p:nvPicPr>
        <p:blipFill>
          <a:blip r:embed="rId2"/>
          <a:srcRect/>
          <a:stretch>
            <a:fillRect/>
          </a:stretch>
        </p:blipFill>
        <p:spPr bwMode="auto">
          <a:xfrm>
            <a:off x="454025" y="2420938"/>
            <a:ext cx="9086850" cy="4103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本日の発表内容</a:t>
            </a:r>
            <a:endParaRPr lang="ja-JP" altLang="en-US" dirty="0"/>
          </a:p>
        </p:txBody>
      </p:sp>
      <p:sp>
        <p:nvSpPr>
          <p:cNvPr id="21506" name="コンテンツ プレースホルダー 2"/>
          <p:cNvSpPr>
            <a:spLocks noGrp="1"/>
          </p:cNvSpPr>
          <p:nvPr>
            <p:ph idx="1"/>
          </p:nvPr>
        </p:nvSpPr>
        <p:spPr/>
        <p:txBody>
          <a:bodyPr/>
          <a:lstStyle/>
          <a:p>
            <a:pPr marL="0" indent="0">
              <a:buFont typeface="Wingdings" pitchFamily="2" charset="2"/>
              <a:buNone/>
            </a:pPr>
            <a:r>
              <a:rPr lang="ja-JP" altLang="en-US" smtClean="0"/>
              <a:t>１　アレキシサイミアとは</a:t>
            </a:r>
            <a:endParaRPr lang="en-US" altLang="ja-JP" smtClean="0"/>
          </a:p>
          <a:p>
            <a:pPr marL="0" indent="0">
              <a:buFont typeface="Wingdings" pitchFamily="2" charset="2"/>
              <a:buNone/>
            </a:pPr>
            <a:endParaRPr lang="en-US" altLang="ja-JP" smtClean="0"/>
          </a:p>
          <a:p>
            <a:pPr marL="0" indent="0">
              <a:buFont typeface="Wingdings" pitchFamily="2" charset="2"/>
              <a:buNone/>
            </a:pPr>
            <a:r>
              <a:rPr lang="ja-JP" altLang="en-US" smtClean="0"/>
              <a:t>２　心の病とアレキシサイミア</a:t>
            </a:r>
            <a:endParaRPr lang="en-US" altLang="ja-JP" smtClean="0"/>
          </a:p>
          <a:p>
            <a:pPr marL="0" indent="0">
              <a:buFont typeface="Wingdings" pitchFamily="2" charset="2"/>
              <a:buNone/>
            </a:pPr>
            <a:endParaRPr lang="en-US" altLang="ja-JP" smtClean="0"/>
          </a:p>
          <a:p>
            <a:pPr marL="0" indent="0">
              <a:buFont typeface="Wingdings" pitchFamily="2" charset="2"/>
              <a:buNone/>
            </a:pPr>
            <a:r>
              <a:rPr lang="ja-JP" altLang="en-US" smtClean="0"/>
              <a:t>３　</a:t>
            </a:r>
            <a:r>
              <a:rPr lang="en-US" altLang="ja-JP" smtClean="0"/>
              <a:t>IT</a:t>
            </a:r>
            <a:r>
              <a:rPr lang="ja-JP" altLang="en-US" smtClean="0"/>
              <a:t>技術者とストレス</a:t>
            </a:r>
            <a:endParaRPr lang="en-US" altLang="ja-JP" smtClean="0"/>
          </a:p>
          <a:p>
            <a:pPr marL="0" indent="0">
              <a:buFont typeface="Wingdings" pitchFamily="2" charset="2"/>
              <a:buNone/>
            </a:pPr>
            <a:endParaRPr lang="en-US" altLang="ja-JP" smtClean="0"/>
          </a:p>
          <a:p>
            <a:pPr marL="0" indent="0">
              <a:buFont typeface="Wingdings" pitchFamily="2" charset="2"/>
              <a:buNone/>
            </a:pPr>
            <a:r>
              <a:rPr lang="ja-JP" altLang="en-US" smtClean="0"/>
              <a:t>４　起こりうるケース</a:t>
            </a:r>
            <a:endParaRPr lang="en-US" altLang="ja-JP" smtClean="0"/>
          </a:p>
          <a:p>
            <a:pPr marL="0" indent="0">
              <a:buFont typeface="Wingdings" pitchFamily="2" charset="2"/>
              <a:buNone/>
            </a:pPr>
            <a:endParaRPr lang="en-US" altLang="ja-JP" smtClean="0"/>
          </a:p>
          <a:p>
            <a:pPr marL="0" indent="0">
              <a:buFont typeface="Wingdings" pitchFamily="2" charset="2"/>
              <a:buNone/>
            </a:pPr>
            <a:endParaRPr lang="ja-JP" altLang="en-US" smtClean="0"/>
          </a:p>
        </p:txBody>
      </p:sp>
      <p:sp>
        <p:nvSpPr>
          <p:cNvPr id="21507"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21508"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4F335C6-F5F2-4A96-97BD-D3CF296990DD}" type="slidenum">
              <a:rPr lang="ja-JP" altLang="en-US"/>
              <a:pPr fontAlgn="base">
                <a:spcBef>
                  <a:spcPct val="0"/>
                </a:spcBef>
                <a:spcAft>
                  <a:spcPct val="0"/>
                </a:spcAft>
              </a:pPr>
              <a:t>5</a:t>
            </a:fld>
            <a:endParaRPr lang="en-US" altLang="ja-JP"/>
          </a:p>
        </p:txBody>
      </p:sp>
      <p:sp>
        <p:nvSpPr>
          <p:cNvPr id="6" name="テキスト ボックス 5"/>
          <p:cNvSpPr txBox="1"/>
          <p:nvPr/>
        </p:nvSpPr>
        <p:spPr>
          <a:xfrm>
            <a:off x="7751763" y="1628775"/>
            <a:ext cx="738187" cy="4679950"/>
          </a:xfrm>
          <a:prstGeom prst="rect">
            <a:avLst/>
          </a:prstGeom>
          <a:noFill/>
        </p:spPr>
        <p:txBody>
          <a:bodyPr vert="eaVert">
            <a:spAutoFit/>
          </a:bodyPr>
          <a:lstStyle/>
          <a:p>
            <a:pPr marL="342900" indent="-342900" fontAlgn="auto">
              <a:spcBef>
                <a:spcPts val="0"/>
              </a:spcBef>
              <a:spcAft>
                <a:spcPts val="0"/>
              </a:spcAft>
              <a:buFontTx/>
              <a:buAutoNum type="arabicDbPlain" startAt="6"/>
              <a:defRPr/>
            </a:pPr>
            <a:r>
              <a:rPr lang="en-US" altLang="ja-JP" dirty="0">
                <a:latin typeface="+mn-lt"/>
                <a:ea typeface="+mn-ea"/>
              </a:rPr>
              <a:t>              13            23              31</a:t>
            </a:r>
          </a:p>
          <a:p>
            <a:pPr fontAlgn="auto">
              <a:spcBef>
                <a:spcPts val="0"/>
              </a:spcBef>
              <a:spcAft>
                <a:spcPts val="0"/>
              </a:spcAft>
              <a:defRPr/>
            </a:pPr>
            <a:endParaRPr lang="ja-JP" altLang="en-US" dirty="0">
              <a:latin typeface="+mn-lt"/>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１　アレキシサイミアとは</a:t>
            </a:r>
            <a:endParaRPr lang="ja-JP" altLang="en-US" dirty="0"/>
          </a:p>
        </p:txBody>
      </p:sp>
      <p:sp>
        <p:nvSpPr>
          <p:cNvPr id="3" name="テキスト プレースホルダー 2"/>
          <p:cNvSpPr>
            <a:spLocks noGrp="1"/>
          </p:cNvSpPr>
          <p:nvPr>
            <p:ph type="body" idx="1"/>
          </p:nvPr>
        </p:nvSpPr>
        <p:spPr>
          <a:xfrm>
            <a:off x="722313" y="1928813"/>
            <a:ext cx="7772400" cy="2692400"/>
          </a:xfrm>
        </p:spPr>
        <p:txBody>
          <a:bodyPr rtlCol="0">
            <a:normAutofit/>
          </a:bodyPr>
          <a:lstStyle/>
          <a:p>
            <a:pPr fontAlgn="auto">
              <a:spcAft>
                <a:spcPts val="0"/>
              </a:spcAft>
              <a:buClr>
                <a:schemeClr val="accent1">
                  <a:shade val="75000"/>
                </a:schemeClr>
              </a:buClr>
              <a:buFont typeface="Wingdings"/>
              <a:buNone/>
              <a:defRPr/>
            </a:pPr>
            <a:endParaRPr lang="ja-JP" altLang="en-US" dirty="0"/>
          </a:p>
        </p:txBody>
      </p:sp>
      <p:sp>
        <p:nvSpPr>
          <p:cNvPr id="22531"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9A7C713-F193-4754-85FC-7632A6556324}" type="slidenum">
              <a:rPr lang="ja-JP" altLang="en-US"/>
              <a:pPr fontAlgn="base">
                <a:spcBef>
                  <a:spcPct val="0"/>
                </a:spcBef>
                <a:spcAft>
                  <a:spcPct val="0"/>
                </a:spcAft>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アレキシサイミアとは</a:t>
            </a:r>
            <a:endParaRPr lang="ja-JP" altLang="en-US" dirty="0"/>
          </a:p>
        </p:txBody>
      </p:sp>
      <p:sp>
        <p:nvSpPr>
          <p:cNvPr id="23554" name="コンテンツ プレースホルダー 2"/>
          <p:cNvSpPr>
            <a:spLocks noGrp="1"/>
          </p:cNvSpPr>
          <p:nvPr>
            <p:ph idx="1"/>
          </p:nvPr>
        </p:nvSpPr>
        <p:spPr>
          <a:xfrm>
            <a:off x="457200" y="1500188"/>
            <a:ext cx="8578850" cy="5241925"/>
          </a:xfrm>
        </p:spPr>
        <p:txBody>
          <a:bodyPr/>
          <a:lstStyle/>
          <a:p>
            <a:r>
              <a:rPr lang="ja-JP" altLang="en-US" smtClean="0"/>
              <a:t>アレキシサイミアとは、心身症の多くの患者が示す特徴的な認知・感情様式である。</a:t>
            </a:r>
            <a:r>
              <a:rPr lang="en-US" altLang="ja-JP" smtClean="0"/>
              <a:t> Tayler</a:t>
            </a:r>
            <a:r>
              <a:rPr lang="ja-JP" altLang="en-US" smtClean="0"/>
              <a:t>ら</a:t>
            </a:r>
            <a:r>
              <a:rPr lang="en-US" altLang="ja-JP" smtClean="0"/>
              <a:t>(1997)</a:t>
            </a:r>
            <a:r>
              <a:rPr lang="ja-JP" altLang="en-US" smtClean="0"/>
              <a:t>により、</a:t>
            </a:r>
            <a:r>
              <a:rPr lang="ja-JP" altLang="en-US" u="sng" smtClean="0"/>
              <a:t>アレキシサイミアの構成概念</a:t>
            </a:r>
            <a:r>
              <a:rPr lang="ja-JP" altLang="en-US" smtClean="0"/>
              <a:t>は以下と定義されている。</a:t>
            </a:r>
            <a:r>
              <a:rPr lang="en-US" altLang="ja-JP" smtClean="0"/>
              <a:t>(p.32)</a:t>
            </a:r>
          </a:p>
          <a:p>
            <a:pPr lvl="1"/>
            <a:r>
              <a:rPr lang="en-US" altLang="ja-JP" sz="3000" smtClean="0"/>
              <a:t>1)</a:t>
            </a:r>
            <a:r>
              <a:rPr lang="ja-JP" altLang="en-US" sz="3000" smtClean="0"/>
              <a:t>感情を認識し、感情と情動喚起に伴う身体感覚を区別することの困難</a:t>
            </a:r>
            <a:endParaRPr lang="en-US" altLang="ja-JP" sz="3000" smtClean="0"/>
          </a:p>
          <a:p>
            <a:pPr lvl="1"/>
            <a:r>
              <a:rPr lang="en-US" altLang="ja-JP" sz="3000" smtClean="0"/>
              <a:t>2)</a:t>
            </a:r>
            <a:r>
              <a:rPr lang="ja-JP" altLang="en-US" sz="3000" smtClean="0"/>
              <a:t>他者の感情について語ることの困難</a:t>
            </a:r>
            <a:endParaRPr lang="en-US" altLang="ja-JP" sz="3000" smtClean="0"/>
          </a:p>
          <a:p>
            <a:pPr lvl="1"/>
            <a:r>
              <a:rPr lang="en-US" altLang="ja-JP" sz="3000" smtClean="0"/>
              <a:t>3)</a:t>
            </a:r>
            <a:r>
              <a:rPr lang="ja-JP" altLang="en-US" sz="3000" smtClean="0"/>
              <a:t>空想の乏しさに明らかな、限られた想像過程</a:t>
            </a:r>
            <a:endParaRPr lang="en-US" altLang="ja-JP" sz="3000" smtClean="0"/>
          </a:p>
          <a:p>
            <a:pPr lvl="1"/>
            <a:r>
              <a:rPr lang="en-US" altLang="ja-JP" sz="3000" smtClean="0"/>
              <a:t>4)</a:t>
            </a:r>
            <a:r>
              <a:rPr lang="ja-JP" altLang="en-US" sz="3000" smtClean="0"/>
              <a:t>刺激に規定された、外面性志向の認知様式</a:t>
            </a:r>
          </a:p>
        </p:txBody>
      </p:sp>
      <p:sp>
        <p:nvSpPr>
          <p:cNvPr id="23555"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23556"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FEF1F9A-7572-484D-B23D-A87F261B883A}" type="slidenum">
              <a:rPr lang="ja-JP" altLang="en-US"/>
              <a:pPr fontAlgn="base">
                <a:spcBef>
                  <a:spcPct val="0"/>
                </a:spcBef>
                <a:spcAft>
                  <a:spcPct val="0"/>
                </a:spcAft>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アレキシサイミアとは</a:t>
            </a:r>
            <a:endParaRPr lang="ja-JP" altLang="en-US" dirty="0"/>
          </a:p>
        </p:txBody>
      </p:sp>
      <p:sp>
        <p:nvSpPr>
          <p:cNvPr id="25602" name="コンテンツ プレースホルダー 2"/>
          <p:cNvSpPr>
            <a:spLocks noGrp="1"/>
          </p:cNvSpPr>
          <p:nvPr>
            <p:ph idx="1"/>
          </p:nvPr>
        </p:nvSpPr>
        <p:spPr>
          <a:xfrm>
            <a:off x="457200" y="1500188"/>
            <a:ext cx="8229600" cy="5241925"/>
          </a:xfrm>
        </p:spPr>
        <p:txBody>
          <a:bodyPr/>
          <a:lstStyle/>
          <a:p>
            <a:r>
              <a:rPr lang="en-US" altLang="ja-JP" smtClean="0"/>
              <a:t>Alexithymia</a:t>
            </a:r>
            <a:r>
              <a:rPr lang="ja-JP" altLang="en-US" smtClean="0"/>
              <a:t>（アレキシサイミア）とは</a:t>
            </a:r>
            <a:endParaRPr lang="en-US" altLang="ja-JP" smtClean="0"/>
          </a:p>
          <a:p>
            <a:pPr lvl="1"/>
            <a:r>
              <a:rPr lang="ja-JP" altLang="en-US" smtClean="0"/>
              <a:t>ギリシャ語の</a:t>
            </a:r>
            <a:r>
              <a:rPr lang="en-US" altLang="ja-JP" smtClean="0"/>
              <a:t>a=</a:t>
            </a:r>
            <a:r>
              <a:rPr lang="ja-JP" altLang="en-US" smtClean="0"/>
              <a:t>欠如、</a:t>
            </a:r>
            <a:r>
              <a:rPr lang="en-US" altLang="ja-JP" smtClean="0"/>
              <a:t>lexis=</a:t>
            </a:r>
            <a:r>
              <a:rPr lang="ja-JP" altLang="en-US" smtClean="0"/>
              <a:t>言葉、</a:t>
            </a:r>
            <a:r>
              <a:rPr lang="en-US" altLang="ja-JP" smtClean="0"/>
              <a:t>thymos=</a:t>
            </a:r>
            <a:r>
              <a:rPr lang="ja-JP" altLang="en-US" smtClean="0"/>
              <a:t>情動より、ハーバード大学付属病院のシフネオス教授が命名したもの</a:t>
            </a:r>
          </a:p>
          <a:p>
            <a:r>
              <a:rPr lang="ja-JP" altLang="en-US" smtClean="0"/>
              <a:t>心身症</a:t>
            </a:r>
            <a:endParaRPr lang="en-US" altLang="ja-JP" smtClean="0"/>
          </a:p>
          <a:p>
            <a:pPr lvl="1"/>
            <a:r>
              <a:rPr lang="ja-JP" altLang="en-US" smtClean="0"/>
              <a:t>特定の疾患群の名称ではなく、既存の身体疾患の発生経過や背景に関する概念。例えば、胃・十二指腸潰瘍は、器質的な疾患であるが、特に心理的ストレスが大きな要因であると推定される場合に、心身症であると考える。</a:t>
            </a:r>
          </a:p>
        </p:txBody>
      </p:sp>
      <p:sp>
        <p:nvSpPr>
          <p:cNvPr id="25603"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25604"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40378A9-F942-4A75-A754-8C839E01294A}" type="slidenum">
              <a:rPr lang="ja-JP" altLang="en-US"/>
              <a:pPr fontAlgn="base">
                <a:spcBef>
                  <a:spcPct val="0"/>
                </a:spcBef>
                <a:spcAft>
                  <a:spcPct val="0"/>
                </a:spcAft>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主な歴史的背景</a:t>
            </a:r>
            <a:endParaRPr lang="ja-JP" altLang="en-US" dirty="0"/>
          </a:p>
        </p:txBody>
      </p:sp>
      <p:sp>
        <p:nvSpPr>
          <p:cNvPr id="3" name="コンテンツ プレースホルダー 2"/>
          <p:cNvSpPr>
            <a:spLocks noGrp="1"/>
          </p:cNvSpPr>
          <p:nvPr>
            <p:ph idx="1"/>
          </p:nvPr>
        </p:nvSpPr>
        <p:spPr/>
        <p:txBody>
          <a:bodyPr rtlCol="0">
            <a:normAutofit fontScale="92500" lnSpcReduction="20000"/>
          </a:bodyPr>
          <a:lstStyle/>
          <a:p>
            <a:pPr fontAlgn="auto">
              <a:spcAft>
                <a:spcPts val="0"/>
              </a:spcAft>
              <a:buClr>
                <a:schemeClr val="accent1">
                  <a:shade val="75000"/>
                </a:schemeClr>
              </a:buClr>
              <a:buFont typeface="Wingdings"/>
              <a:buChar char="u"/>
              <a:defRPr/>
            </a:pPr>
            <a:r>
              <a:rPr lang="ja-JP" altLang="en-US" dirty="0" smtClean="0"/>
              <a:t>古典的心身症で悩む患者の臨床において観察された。</a:t>
            </a:r>
            <a:endParaRPr lang="en-US" altLang="ja-JP" dirty="0" smtClean="0"/>
          </a:p>
          <a:p>
            <a:pPr fontAlgn="auto">
              <a:spcAft>
                <a:spcPts val="0"/>
              </a:spcAft>
              <a:buClr>
                <a:schemeClr val="accent1">
                  <a:shade val="75000"/>
                </a:schemeClr>
              </a:buClr>
              <a:buFont typeface="Wingdings"/>
              <a:buChar char="u"/>
              <a:defRPr/>
            </a:pPr>
            <a:r>
              <a:rPr lang="en-US" altLang="ja-JP" dirty="0" smtClean="0"/>
              <a:t>1963</a:t>
            </a:r>
            <a:r>
              <a:rPr lang="ja-JP" altLang="en-US" dirty="0" smtClean="0"/>
              <a:t>年　仏の精神分析家</a:t>
            </a:r>
            <a:r>
              <a:rPr lang="en-US" altLang="ja-JP" dirty="0" smtClean="0"/>
              <a:t>Marty</a:t>
            </a:r>
            <a:r>
              <a:rPr lang="ja-JP" altLang="en-US" dirty="0" smtClean="0"/>
              <a:t>と</a:t>
            </a:r>
            <a:r>
              <a:rPr lang="en-US" altLang="ja-JP" dirty="0" smtClean="0"/>
              <a:t>de </a:t>
            </a:r>
            <a:r>
              <a:rPr lang="en-US" altLang="ja-JP" dirty="0" err="1" smtClean="0"/>
              <a:t>M’Uzan</a:t>
            </a:r>
            <a:r>
              <a:rPr lang="en-US" altLang="ja-JP" dirty="0" smtClean="0"/>
              <a:t> </a:t>
            </a:r>
            <a:r>
              <a:rPr lang="ja-JP" altLang="en-US" dirty="0" smtClean="0"/>
              <a:t>は、身体病の患者について精神分析的治療の反応が不良な患者群について、特徴的な思考様式と空想の顕著な欠如を</a:t>
            </a:r>
            <a:r>
              <a:rPr lang="ja-JP" altLang="en-US" dirty="0"/>
              <a:t>「</a:t>
            </a:r>
            <a:r>
              <a:rPr lang="ja-JP" altLang="en-US" dirty="0" smtClean="0"/>
              <a:t>機械的思考」</a:t>
            </a:r>
            <a:r>
              <a:rPr lang="en-US" altLang="ja-JP" dirty="0" smtClean="0"/>
              <a:t>”La </a:t>
            </a:r>
            <a:r>
              <a:rPr lang="en-US" altLang="ja-JP" dirty="0" err="1" smtClean="0"/>
              <a:t>pensée</a:t>
            </a:r>
            <a:r>
              <a:rPr lang="en-US" altLang="ja-JP" dirty="0" smtClean="0"/>
              <a:t> </a:t>
            </a:r>
            <a:r>
              <a:rPr lang="en-US" altLang="ja-JP" dirty="0" err="1" smtClean="0"/>
              <a:t>opératoire</a:t>
            </a:r>
            <a:r>
              <a:rPr lang="en-US" altLang="ja-JP" dirty="0" smtClean="0"/>
              <a:t>”</a:t>
            </a:r>
            <a:r>
              <a:rPr lang="ja-JP" altLang="en-US" dirty="0" smtClean="0"/>
              <a:t>と呼んだ。</a:t>
            </a:r>
            <a:endParaRPr lang="en-US" altLang="ja-JP" dirty="0" smtClean="0"/>
          </a:p>
          <a:p>
            <a:pPr fontAlgn="auto">
              <a:spcAft>
                <a:spcPts val="0"/>
              </a:spcAft>
              <a:buClr>
                <a:schemeClr val="accent1">
                  <a:shade val="75000"/>
                </a:schemeClr>
              </a:buClr>
              <a:buFont typeface="Wingdings"/>
              <a:buChar char="u"/>
              <a:defRPr/>
            </a:pPr>
            <a:r>
              <a:rPr lang="en-US" altLang="ja-JP" dirty="0"/>
              <a:t>1970</a:t>
            </a:r>
            <a:r>
              <a:rPr lang="ja-JP" altLang="en-US" dirty="0"/>
              <a:t>くらい～　</a:t>
            </a:r>
            <a:r>
              <a:rPr lang="en-US" altLang="ja-JP" dirty="0" err="1"/>
              <a:t>Sifneos</a:t>
            </a:r>
            <a:r>
              <a:rPr lang="ja-JP" altLang="en-US" dirty="0" err="1" smtClean="0"/>
              <a:t>らに</a:t>
            </a:r>
            <a:r>
              <a:rPr lang="ja-JP" altLang="en-US" dirty="0" smtClean="0"/>
              <a:t>よる体系的な</a:t>
            </a:r>
            <a:r>
              <a:rPr lang="ja-JP" altLang="en-US" dirty="0"/>
              <a:t>研究</a:t>
            </a:r>
            <a:endParaRPr lang="en-US" altLang="ja-JP" dirty="0" smtClean="0"/>
          </a:p>
          <a:p>
            <a:pPr fontAlgn="auto">
              <a:spcAft>
                <a:spcPts val="0"/>
              </a:spcAft>
              <a:buClr>
                <a:schemeClr val="accent1">
                  <a:shade val="75000"/>
                </a:schemeClr>
              </a:buClr>
              <a:buFont typeface="Wingdings"/>
              <a:buChar char="u"/>
              <a:defRPr/>
            </a:pPr>
            <a:r>
              <a:rPr lang="en-US" altLang="ja-JP" dirty="0"/>
              <a:t>1976</a:t>
            </a:r>
            <a:r>
              <a:rPr lang="ja-JP" altLang="en-US" dirty="0" smtClean="0"/>
              <a:t>年　「第</a:t>
            </a:r>
            <a:r>
              <a:rPr lang="en-US" altLang="ja-JP" dirty="0" smtClean="0"/>
              <a:t>11</a:t>
            </a:r>
            <a:r>
              <a:rPr lang="ja-JP" altLang="en-US" dirty="0" smtClean="0"/>
              <a:t>回心身症研究をめぐるヨーロッパ会議」のメインテーマとなる。以降構成概念を妥当化しようとする動き</a:t>
            </a:r>
            <a:r>
              <a:rPr lang="ja-JP" altLang="en-US" dirty="0"/>
              <a:t>（</a:t>
            </a:r>
            <a:r>
              <a:rPr lang="ja-JP" altLang="en-US" dirty="0" smtClean="0"/>
              <a:t>→測定法の開発）</a:t>
            </a:r>
            <a:endParaRPr lang="en-US" altLang="ja-JP" dirty="0" smtClean="0"/>
          </a:p>
        </p:txBody>
      </p:sp>
      <p:sp>
        <p:nvSpPr>
          <p:cNvPr id="27651" name="フッター プレースホルダー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ltLang="ja-JP"/>
              <a:t>Copyright (C) )2013 Kazuko Mimura. All Rights Reserved.</a:t>
            </a:r>
            <a:endParaRPr lang="ja-JP" altLang="en-US"/>
          </a:p>
        </p:txBody>
      </p:sp>
      <p:sp>
        <p:nvSpPr>
          <p:cNvPr id="27652" name="スライド番号プレースホルダー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5F754F3-05C8-43F2-A7F8-9E3A8B2343C3}" type="slidenum">
              <a:rPr lang="ja-JP" altLang="en-US"/>
              <a:pPr fontAlgn="base">
                <a:spcBef>
                  <a:spcPct val="0"/>
                </a:spcBef>
                <a:spcAft>
                  <a:spcPct val="0"/>
                </a:spcAft>
              </a:pPr>
              <a:t>9</a:t>
            </a:fld>
            <a:endParaRPr lang="en-US" altLang="ja-JP"/>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雪藤">
      <a:majorFont>
        <a:latin typeface="Bookman Old Style"/>
        <a:ea typeface=""/>
        <a:cs typeface=""/>
        <a:font script="Jpan" typeface="HGP明朝E"/>
        <a:font script="Hang" typeface="돋움"/>
        <a:font script="Hans" typeface="黑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917</TotalTime>
  <Words>2610</Words>
  <Application>Microsoft Office PowerPoint</Application>
  <PresentationFormat>画面に合わせる (4:3)</PresentationFormat>
  <Paragraphs>319</Paragraphs>
  <Slides>39</Slides>
  <Notes>6</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39</vt:i4>
      </vt:variant>
    </vt:vector>
  </HeadingPairs>
  <TitlesOfParts>
    <vt:vector size="41" baseType="lpstr">
      <vt:lpstr>雪藤</vt:lpstr>
      <vt:lpstr>ワークシート</vt:lpstr>
      <vt:lpstr>ＩＴ技術者の心の健康</vt:lpstr>
      <vt:lpstr>PowerPoint プレゼンテーション</vt:lpstr>
      <vt:lpstr>修論研究のテーマ</vt:lpstr>
      <vt:lpstr>PowerPoint プレゼンテーション</vt:lpstr>
      <vt:lpstr>本日の発表内容</vt:lpstr>
      <vt:lpstr>１　アレキシサイミアとは</vt:lpstr>
      <vt:lpstr>アレキシサイミアとは</vt:lpstr>
      <vt:lpstr>アレキシサイミアとは</vt:lpstr>
      <vt:lpstr>主な歴史的背景</vt:lpstr>
      <vt:lpstr>日本への紹介</vt:lpstr>
      <vt:lpstr>アレキシサイミアの発生機序に 関する研究</vt:lpstr>
      <vt:lpstr>最近の脳機能に関する研究</vt:lpstr>
      <vt:lpstr>２　心の病とアレキシサイミア</vt:lpstr>
      <vt:lpstr>心の病の成り立ち：病態水準</vt:lpstr>
      <vt:lpstr>うつ病とアレキシサイミア</vt:lpstr>
      <vt:lpstr>文献よりの臨床事例</vt:lpstr>
      <vt:lpstr>PowerPoint プレゼンテーション</vt:lpstr>
      <vt:lpstr>PowerPoint プレゼンテーション</vt:lpstr>
      <vt:lpstr>　アレキシサイミア傾向</vt:lpstr>
      <vt:lpstr>アレキシサイミアと抽象化能力</vt:lpstr>
      <vt:lpstr>測定法</vt:lpstr>
      <vt:lpstr>アレキシサイミアと判定された 比率(参考）</vt:lpstr>
      <vt:lpstr>３　It技術者とストレス</vt:lpstr>
      <vt:lpstr>IT技術者のストレス</vt:lpstr>
      <vt:lpstr>IT業務の難しさ</vt:lpstr>
      <vt:lpstr>ストレス・コーピング</vt:lpstr>
      <vt:lpstr>発達上の視点</vt:lpstr>
      <vt:lpstr>発達上の視点</vt:lpstr>
      <vt:lpstr>社会現象との関連</vt:lpstr>
      <vt:lpstr>社会現象との関連</vt:lpstr>
      <vt:lpstr>４　起こりうるケース</vt:lpstr>
      <vt:lpstr>アレキシサイミアの影響</vt:lpstr>
      <vt:lpstr>「新型うつ」との関連</vt:lpstr>
      <vt:lpstr>アレキシサイミア傾向を考慮した 有効な対策には何があるか</vt:lpstr>
      <vt:lpstr>アレキシサイミアに配慮した事例</vt:lpstr>
      <vt:lpstr>チーム内、社内で配慮してほしいこと</vt:lpstr>
      <vt:lpstr>「情報とは」「情報化社会とは」</vt:lpstr>
      <vt:lpstr>PowerPoint プレゼンテーション</vt:lpstr>
      <vt:lpstr>文献</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ＩＴ技術者の心の健康</dc:title>
  <dc:creator>kmimura</dc:creator>
  <cp:lastModifiedBy>Shin</cp:lastModifiedBy>
  <cp:revision>65</cp:revision>
  <cp:lastPrinted>2013-01-16T08:12:33Z</cp:lastPrinted>
  <dcterms:created xsi:type="dcterms:W3CDTF">2012-12-27T21:06:17Z</dcterms:created>
  <dcterms:modified xsi:type="dcterms:W3CDTF">2013-02-22T06:53:12Z</dcterms:modified>
</cp:coreProperties>
</file>